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1" r:id="rId4"/>
    <p:sldMasterId id="2147484731" r:id="rId5"/>
  </p:sldMasterIdLst>
  <p:notesMasterIdLst>
    <p:notesMasterId r:id="rId20"/>
  </p:notesMasterIdLst>
  <p:handoutMasterIdLst>
    <p:handoutMasterId r:id="rId21"/>
  </p:handoutMasterIdLst>
  <p:sldIdLst>
    <p:sldId id="1860" r:id="rId6"/>
    <p:sldId id="1861" r:id="rId7"/>
    <p:sldId id="1961" r:id="rId8"/>
    <p:sldId id="4259" r:id="rId9"/>
    <p:sldId id="1888" r:id="rId10"/>
    <p:sldId id="1921" r:id="rId11"/>
    <p:sldId id="4281" r:id="rId12"/>
    <p:sldId id="1928" r:id="rId13"/>
    <p:sldId id="4280" r:id="rId14"/>
    <p:sldId id="4282" r:id="rId15"/>
    <p:sldId id="2286" r:id="rId16"/>
    <p:sldId id="4265" r:id="rId17"/>
    <p:sldId id="1958" r:id="rId18"/>
    <p:sldId id="4278" r:id="rId19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zure Dev Days" id="{888AB95E-1B7E-4E95-8F39-C5D0E8372BC2}">
          <p14:sldIdLst>
            <p14:sldId id="1860"/>
            <p14:sldId id="1861"/>
            <p14:sldId id="1961"/>
            <p14:sldId id="4259"/>
            <p14:sldId id="1888"/>
            <p14:sldId id="1921"/>
            <p14:sldId id="4281"/>
            <p14:sldId id="1928"/>
            <p14:sldId id="4280"/>
            <p14:sldId id="4282"/>
            <p14:sldId id="2286"/>
            <p14:sldId id="4265"/>
            <p14:sldId id="1958"/>
            <p14:sldId id="42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B6B6B6"/>
    <a:srgbClr val="11121C"/>
    <a:srgbClr val="002060"/>
    <a:srgbClr val="012267"/>
    <a:srgbClr val="171416"/>
    <a:srgbClr val="A6A6A6"/>
    <a:srgbClr val="86B9FF"/>
    <a:srgbClr val="0070C0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CF8D04-F353-4346-BDAD-1CFF2709B5E7}" v="2" dt="2018-12-04T18:31:13.3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3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Migacz" userId="e7687774-6fce-4ec0-9953-4b9b82e74d56" providerId="ADAL" clId="{6C78B0D6-7463-4496-81A3-51197F073D14}"/>
    <pc:docChg chg="undo custSel addSld delSld modSld sldOrd delSection modSection">
      <pc:chgData name="Frank Migacz" userId="e7687774-6fce-4ec0-9953-4b9b82e74d56" providerId="ADAL" clId="{6C78B0D6-7463-4496-81A3-51197F073D14}" dt="2018-11-27T16:10:52.347" v="112" actId="18676"/>
      <pc:docMkLst>
        <pc:docMk/>
      </pc:docMkLst>
      <pc:sldChg chg="del">
        <pc:chgData name="Frank Migacz" userId="e7687774-6fce-4ec0-9953-4b9b82e74d56" providerId="ADAL" clId="{6C78B0D6-7463-4496-81A3-51197F073D14}" dt="2018-11-27T16:10:47.719" v="107" actId="2696"/>
        <pc:sldMkLst>
          <pc:docMk/>
          <pc:sldMk cId="1590107200" sldId="413"/>
        </pc:sldMkLst>
      </pc:sldChg>
      <pc:sldChg chg="del">
        <pc:chgData name="Frank Migacz" userId="e7687774-6fce-4ec0-9953-4b9b82e74d56" providerId="ADAL" clId="{6C78B0D6-7463-4496-81A3-51197F073D14}" dt="2018-11-27T16:10:46.776" v="106" actId="2696"/>
        <pc:sldMkLst>
          <pc:docMk/>
          <pc:sldMk cId="98319056" sldId="414"/>
        </pc:sldMkLst>
      </pc:sldChg>
      <pc:sldChg chg="del">
        <pc:chgData name="Frank Migacz" userId="e7687774-6fce-4ec0-9953-4b9b82e74d56" providerId="ADAL" clId="{6C78B0D6-7463-4496-81A3-51197F073D14}" dt="2018-11-27T16:10:49.176" v="109" actId="2696"/>
        <pc:sldMkLst>
          <pc:docMk/>
          <pc:sldMk cId="1323972437" sldId="415"/>
        </pc:sldMkLst>
      </pc:sldChg>
      <pc:sldChg chg="modSp del">
        <pc:chgData name="Frank Migacz" userId="e7687774-6fce-4ec0-9953-4b9b82e74d56" providerId="ADAL" clId="{6C78B0D6-7463-4496-81A3-51197F073D14}" dt="2018-11-27T16:03:12.117" v="79" actId="2696"/>
        <pc:sldMkLst>
          <pc:docMk/>
          <pc:sldMk cId="2208356324" sldId="434"/>
        </pc:sldMkLst>
        <pc:spChg chg="mod">
          <ac:chgData name="Frank Migacz" userId="e7687774-6fce-4ec0-9953-4b9b82e74d56" providerId="ADAL" clId="{6C78B0D6-7463-4496-81A3-51197F073D14}" dt="2018-11-27T16:02:18.299" v="62" actId="1037"/>
          <ac:spMkLst>
            <pc:docMk/>
            <pc:sldMk cId="2208356324" sldId="434"/>
            <ac:spMk id="46" creationId="{289656FB-33D1-46AD-B064-5A3664F40C16}"/>
          </ac:spMkLst>
        </pc:spChg>
        <pc:spChg chg="mod">
          <ac:chgData name="Frank Migacz" userId="e7687774-6fce-4ec0-9953-4b9b82e74d56" providerId="ADAL" clId="{6C78B0D6-7463-4496-81A3-51197F073D14}" dt="2018-11-27T16:02:24.476" v="77" actId="1037"/>
          <ac:spMkLst>
            <pc:docMk/>
            <pc:sldMk cId="2208356324" sldId="434"/>
            <ac:spMk id="47" creationId="{BB1A573C-F4D3-4A91-B717-6DD8033F8386}"/>
          </ac:spMkLst>
        </pc:spChg>
        <pc:spChg chg="mod">
          <ac:chgData name="Frank Migacz" userId="e7687774-6fce-4ec0-9953-4b9b82e74d56" providerId="ADAL" clId="{6C78B0D6-7463-4496-81A3-51197F073D14}" dt="2018-11-27T16:02:29.457" v="78" actId="14100"/>
          <ac:spMkLst>
            <pc:docMk/>
            <pc:sldMk cId="2208356324" sldId="434"/>
            <ac:spMk id="49" creationId="{E19182E5-481E-4E9F-9E46-A93CE9BE91FC}"/>
          </ac:spMkLst>
        </pc:spChg>
        <pc:grpChg chg="mod">
          <ac:chgData name="Frank Migacz" userId="e7687774-6fce-4ec0-9953-4b9b82e74d56" providerId="ADAL" clId="{6C78B0D6-7463-4496-81A3-51197F073D14}" dt="2018-11-27T16:02:08.818" v="49" actId="14100"/>
          <ac:grpSpMkLst>
            <pc:docMk/>
            <pc:sldMk cId="2208356324" sldId="434"/>
            <ac:grpSpMk id="5" creationId="{52A811A8-4554-477D-B33C-15D8A496A0AE}"/>
          </ac:grpSpMkLst>
        </pc:grpChg>
      </pc:sldChg>
      <pc:sldChg chg="del">
        <pc:chgData name="Frank Migacz" userId="e7687774-6fce-4ec0-9953-4b9b82e74d56" providerId="ADAL" clId="{6C78B0D6-7463-4496-81A3-51197F073D14}" dt="2018-11-27T16:10:48.471" v="108" actId="2696"/>
        <pc:sldMkLst>
          <pc:docMk/>
          <pc:sldMk cId="50118384" sldId="435"/>
        </pc:sldMkLst>
      </pc:sldChg>
      <pc:sldChg chg="modSp">
        <pc:chgData name="Frank Migacz" userId="e7687774-6fce-4ec0-9953-4b9b82e74d56" providerId="ADAL" clId="{6C78B0D6-7463-4496-81A3-51197F073D14}" dt="2018-11-27T16:01:10.660" v="37" actId="20577"/>
        <pc:sldMkLst>
          <pc:docMk/>
          <pc:sldMk cId="1869999325" sldId="1861"/>
        </pc:sldMkLst>
        <pc:spChg chg="mod">
          <ac:chgData name="Frank Migacz" userId="e7687774-6fce-4ec0-9953-4b9b82e74d56" providerId="ADAL" clId="{6C78B0D6-7463-4496-81A3-51197F073D14}" dt="2018-11-27T16:01:10.660" v="37" actId="20577"/>
          <ac:spMkLst>
            <pc:docMk/>
            <pc:sldMk cId="1869999325" sldId="1861"/>
            <ac:spMk id="6" creationId="{ACBB8B40-F3D1-4331-B430-E127860A693D}"/>
          </ac:spMkLst>
        </pc:spChg>
        <pc:spChg chg="mod">
          <ac:chgData name="Frank Migacz" userId="e7687774-6fce-4ec0-9953-4b9b82e74d56" providerId="ADAL" clId="{6C78B0D6-7463-4496-81A3-51197F073D14}" dt="2018-11-27T16:00:51.538" v="11" actId="20577"/>
          <ac:spMkLst>
            <pc:docMk/>
            <pc:sldMk cId="1869999325" sldId="1861"/>
            <ac:spMk id="7" creationId="{5B233F29-D5A5-4DF5-AA87-020831D2ED66}"/>
          </ac:spMkLst>
        </pc:spChg>
      </pc:sldChg>
      <pc:sldChg chg="del">
        <pc:chgData name="Frank Migacz" userId="e7687774-6fce-4ec0-9953-4b9b82e74d56" providerId="ADAL" clId="{6C78B0D6-7463-4496-81A3-51197F073D14}" dt="2018-11-27T16:01:36.903" v="43" actId="2696"/>
        <pc:sldMkLst>
          <pc:docMk/>
          <pc:sldMk cId="3041590409" sldId="1878"/>
        </pc:sldMkLst>
      </pc:sldChg>
      <pc:sldChg chg="del">
        <pc:chgData name="Frank Migacz" userId="e7687774-6fce-4ec0-9953-4b9b82e74d56" providerId="ADAL" clId="{6C78B0D6-7463-4496-81A3-51197F073D14}" dt="2018-11-27T16:01:24.841" v="38" actId="2696"/>
        <pc:sldMkLst>
          <pc:docMk/>
          <pc:sldMk cId="2796817251" sldId="1941"/>
        </pc:sldMkLst>
      </pc:sldChg>
      <pc:sldChg chg="del">
        <pc:chgData name="Frank Migacz" userId="e7687774-6fce-4ec0-9953-4b9b82e74d56" providerId="ADAL" clId="{6C78B0D6-7463-4496-81A3-51197F073D14}" dt="2018-11-27T16:01:26.413" v="39" actId="2696"/>
        <pc:sldMkLst>
          <pc:docMk/>
          <pc:sldMk cId="2125025266" sldId="1942"/>
        </pc:sldMkLst>
      </pc:sldChg>
      <pc:sldChg chg="del">
        <pc:chgData name="Frank Migacz" userId="e7687774-6fce-4ec0-9953-4b9b82e74d56" providerId="ADAL" clId="{6C78B0D6-7463-4496-81A3-51197F073D14}" dt="2018-11-27T16:01:32.971" v="41" actId="2696"/>
        <pc:sldMkLst>
          <pc:docMk/>
          <pc:sldMk cId="778220830" sldId="1944"/>
        </pc:sldMkLst>
      </pc:sldChg>
      <pc:sldChg chg="del">
        <pc:chgData name="Frank Migacz" userId="e7687774-6fce-4ec0-9953-4b9b82e74d56" providerId="ADAL" clId="{6C78B0D6-7463-4496-81A3-51197F073D14}" dt="2018-11-27T16:01:38.775" v="45" actId="2696"/>
        <pc:sldMkLst>
          <pc:docMk/>
          <pc:sldMk cId="1615294454" sldId="1945"/>
        </pc:sldMkLst>
      </pc:sldChg>
      <pc:sldChg chg="del">
        <pc:chgData name="Frank Migacz" userId="e7687774-6fce-4ec0-9953-4b9b82e74d56" providerId="ADAL" clId="{6C78B0D6-7463-4496-81A3-51197F073D14}" dt="2018-11-27T16:01:28.297" v="40" actId="2696"/>
        <pc:sldMkLst>
          <pc:docMk/>
          <pc:sldMk cId="4130717136" sldId="1963"/>
        </pc:sldMkLst>
      </pc:sldChg>
      <pc:sldChg chg="del">
        <pc:chgData name="Frank Migacz" userId="e7687774-6fce-4ec0-9953-4b9b82e74d56" providerId="ADAL" clId="{6C78B0D6-7463-4496-81A3-51197F073D14}" dt="2018-11-27T16:10:44.997" v="105" actId="2696"/>
        <pc:sldMkLst>
          <pc:docMk/>
          <pc:sldMk cId="2500316173" sldId="1973"/>
        </pc:sldMkLst>
      </pc:sldChg>
      <pc:sldChg chg="addSp modSp add">
        <pc:chgData name="Frank Migacz" userId="e7687774-6fce-4ec0-9953-4b9b82e74d56" providerId="ADAL" clId="{6C78B0D6-7463-4496-81A3-51197F073D14}" dt="2018-11-27T16:09:48.296" v="104" actId="1076"/>
        <pc:sldMkLst>
          <pc:docMk/>
          <pc:sldMk cId="1405090385" sldId="4281"/>
        </pc:sldMkLst>
        <pc:spChg chg="mod">
          <ac:chgData name="Frank Migacz" userId="e7687774-6fce-4ec0-9953-4b9b82e74d56" providerId="ADAL" clId="{6C78B0D6-7463-4496-81A3-51197F073D14}" dt="2018-11-27T16:05:46.229" v="88" actId="20577"/>
          <ac:spMkLst>
            <pc:docMk/>
            <pc:sldMk cId="1405090385" sldId="4281"/>
            <ac:spMk id="2" creationId="{6DFEA4BE-4568-405B-B1F5-B335A2FAC4CA}"/>
          </ac:spMkLst>
        </pc:spChg>
        <pc:picChg chg="add mod">
          <ac:chgData name="Frank Migacz" userId="e7687774-6fce-4ec0-9953-4b9b82e74d56" providerId="ADAL" clId="{6C78B0D6-7463-4496-81A3-51197F073D14}" dt="2018-11-27T16:09:48.296" v="104" actId="1076"/>
          <ac:picMkLst>
            <pc:docMk/>
            <pc:sldMk cId="1405090385" sldId="4281"/>
            <ac:picMk id="1026" creationId="{5AD75C4A-8ED8-4FAB-B4BE-70FB17349B86}"/>
          </ac:picMkLst>
        </pc:picChg>
      </pc:sldChg>
      <pc:sldChg chg="del">
        <pc:chgData name="Frank Migacz" userId="e7687774-6fce-4ec0-9953-4b9b82e74d56" providerId="ADAL" clId="{6C78B0D6-7463-4496-81A3-51197F073D14}" dt="2018-11-27T16:01:34.763" v="42" actId="2696"/>
        <pc:sldMkLst>
          <pc:docMk/>
          <pc:sldMk cId="2340114521" sldId="4281"/>
        </pc:sldMkLst>
      </pc:sldChg>
      <pc:sldChg chg="addSp delSp modSp add ord">
        <pc:chgData name="Frank Migacz" userId="e7687774-6fce-4ec0-9953-4b9b82e74d56" providerId="ADAL" clId="{6C78B0D6-7463-4496-81A3-51197F073D14}" dt="2018-11-27T16:09:24.056" v="103" actId="1076"/>
        <pc:sldMkLst>
          <pc:docMk/>
          <pc:sldMk cId="1579366818" sldId="4282"/>
        </pc:sldMkLst>
        <pc:spChg chg="mod">
          <ac:chgData name="Frank Migacz" userId="e7687774-6fce-4ec0-9953-4b9b82e74d56" providerId="ADAL" clId="{6C78B0D6-7463-4496-81A3-51197F073D14}" dt="2018-11-27T16:08:24.745" v="97" actId="122"/>
          <ac:spMkLst>
            <pc:docMk/>
            <pc:sldMk cId="1579366818" sldId="4282"/>
            <ac:spMk id="2" creationId="{6DFEA4BE-4568-405B-B1F5-B335A2FAC4CA}"/>
          </ac:spMkLst>
        </pc:spChg>
        <pc:picChg chg="del">
          <ac:chgData name="Frank Migacz" userId="e7687774-6fce-4ec0-9953-4b9b82e74d56" providerId="ADAL" clId="{6C78B0D6-7463-4496-81A3-51197F073D14}" dt="2018-11-27T16:08:53.915" v="98" actId="478"/>
          <ac:picMkLst>
            <pc:docMk/>
            <pc:sldMk cId="1579366818" sldId="4282"/>
            <ac:picMk id="1026" creationId="{5AD75C4A-8ED8-4FAB-B4BE-70FB17349B86}"/>
          </ac:picMkLst>
        </pc:picChg>
        <pc:picChg chg="add mod">
          <ac:chgData name="Frank Migacz" userId="e7687774-6fce-4ec0-9953-4b9b82e74d56" providerId="ADAL" clId="{6C78B0D6-7463-4496-81A3-51197F073D14}" dt="2018-11-27T16:09:24.056" v="103" actId="1076"/>
          <ac:picMkLst>
            <pc:docMk/>
            <pc:sldMk cId="1579366818" sldId="4282"/>
            <ac:picMk id="2050" creationId="{522C942E-3268-46C9-8855-D909E94DA9D5}"/>
          </ac:picMkLst>
        </pc:picChg>
      </pc:sldChg>
      <pc:sldMasterChg chg="delSldLayout">
        <pc:chgData name="Frank Migacz" userId="e7687774-6fce-4ec0-9953-4b9b82e74d56" providerId="ADAL" clId="{6C78B0D6-7463-4496-81A3-51197F073D14}" dt="2018-11-27T16:10:49.187" v="110" actId="2696"/>
        <pc:sldMasterMkLst>
          <pc:docMk/>
          <pc:sldMasterMk cId="4137626204" sldId="2147484671"/>
        </pc:sldMasterMkLst>
        <pc:sldLayoutChg chg="del">
          <pc:chgData name="Frank Migacz" userId="e7687774-6fce-4ec0-9953-4b9b82e74d56" providerId="ADAL" clId="{6C78B0D6-7463-4496-81A3-51197F073D14}" dt="2018-11-27T16:01:36.903" v="44" actId="2696"/>
          <pc:sldLayoutMkLst>
            <pc:docMk/>
            <pc:sldMasterMk cId="4137626204" sldId="2147484671"/>
            <pc:sldLayoutMk cId="1216478286" sldId="2147484772"/>
          </pc:sldLayoutMkLst>
        </pc:sldLayoutChg>
        <pc:sldLayoutChg chg="del">
          <pc:chgData name="Frank Migacz" userId="e7687774-6fce-4ec0-9953-4b9b82e74d56" providerId="ADAL" clId="{6C78B0D6-7463-4496-81A3-51197F073D14}" dt="2018-11-27T16:03:12.117" v="80" actId="2696"/>
          <pc:sldLayoutMkLst>
            <pc:docMk/>
            <pc:sldMasterMk cId="4137626204" sldId="2147484671"/>
            <pc:sldLayoutMk cId="321779564" sldId="2147484773"/>
          </pc:sldLayoutMkLst>
        </pc:sldLayoutChg>
        <pc:sldLayoutChg chg="del">
          <pc:chgData name="Frank Migacz" userId="e7687774-6fce-4ec0-9953-4b9b82e74d56" providerId="ADAL" clId="{6C78B0D6-7463-4496-81A3-51197F073D14}" dt="2018-11-27T16:10:49.187" v="110" actId="2696"/>
          <pc:sldLayoutMkLst>
            <pc:docMk/>
            <pc:sldMasterMk cId="4137626204" sldId="2147484671"/>
            <pc:sldLayoutMk cId="3405983561" sldId="2147484774"/>
          </pc:sldLayoutMkLst>
        </pc:sldLayoutChg>
      </pc:sldMasterChg>
    </pc:docChg>
  </pc:docChgLst>
  <pc:docChgLst>
    <pc:chgData name="Dan Gartner" userId="9e340812-aebf-4e4c-9745-002b3134f155" providerId="ADAL" clId="{3ECF8D04-F353-4346-BDAD-1CFF2709B5E7}"/>
    <pc:docChg chg="modSld">
      <pc:chgData name="Dan Gartner" userId="9e340812-aebf-4e4c-9745-002b3134f155" providerId="ADAL" clId="{3ECF8D04-F353-4346-BDAD-1CFF2709B5E7}" dt="2018-12-04T18:31:13.352" v="1"/>
      <pc:docMkLst>
        <pc:docMk/>
      </pc:docMkLst>
      <pc:sldChg chg="addSp">
        <pc:chgData name="Dan Gartner" userId="9e340812-aebf-4e4c-9745-002b3134f155" providerId="ADAL" clId="{3ECF8D04-F353-4346-BDAD-1CFF2709B5E7}" dt="2018-12-04T18:31:13.352" v="1"/>
        <pc:sldMkLst>
          <pc:docMk/>
          <pc:sldMk cId="653294868" sldId="1860"/>
        </pc:sldMkLst>
        <pc:spChg chg="add">
          <ac:chgData name="Dan Gartner" userId="9e340812-aebf-4e4c-9745-002b3134f155" providerId="ADAL" clId="{3ECF8D04-F353-4346-BDAD-1CFF2709B5E7}" dt="2018-12-04T18:31:05.967" v="0"/>
          <ac:spMkLst>
            <pc:docMk/>
            <pc:sldMk cId="653294868" sldId="1860"/>
            <ac:spMk id="3" creationId="{AE11ADE2-F57C-418C-AF59-51787F9A86D1}"/>
          </ac:spMkLst>
        </pc:spChg>
        <pc:picChg chg="add">
          <ac:chgData name="Dan Gartner" userId="9e340812-aebf-4e4c-9745-002b3134f155" providerId="ADAL" clId="{3ECF8D04-F353-4346-BDAD-1CFF2709B5E7}" dt="2018-12-04T18:31:13.352" v="1"/>
          <ac:picMkLst>
            <pc:docMk/>
            <pc:sldMk cId="653294868" sldId="1860"/>
            <ac:picMk id="4" creationId="{B0CA56AC-8D7D-498B-9C23-5D4BF0CE5710}"/>
          </ac:picMkLst>
        </pc:picChg>
        <pc:picChg chg="add">
          <ac:chgData name="Dan Gartner" userId="9e340812-aebf-4e4c-9745-002b3134f155" providerId="ADAL" clId="{3ECF8D04-F353-4346-BDAD-1CFF2709B5E7}" dt="2018-12-04T18:31:13.352" v="1"/>
          <ac:picMkLst>
            <pc:docMk/>
            <pc:sldMk cId="653294868" sldId="1860"/>
            <ac:picMk id="5" creationId="{D20D1F95-8C24-41B6-8EB2-A5D09645339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rgbClr val="8B8B8B"/>
              </a:solidFill>
            </a:ln>
          </c:spPr>
          <c:dPt>
            <c:idx val="0"/>
            <c:bubble3D val="0"/>
            <c:spPr>
              <a:solidFill>
                <a:srgbClr val="0078D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AAA-492A-8EAE-2D8FC1C90CD8}"/>
              </c:ext>
            </c:extLst>
          </c:dPt>
          <c:dPt>
            <c:idx val="1"/>
            <c:bubble3D val="0"/>
            <c:spPr>
              <a:solidFill>
                <a:srgbClr val="EBEBE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AAA-492A-8EAE-2D8FC1C90CD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AA-492A-8EAE-2D8FC1C90C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78D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4BC-4F7E-913A-9D39184791B5}"/>
              </c:ext>
            </c:extLst>
          </c:dPt>
          <c:dPt>
            <c:idx val="1"/>
            <c:bubble3D val="0"/>
            <c:spPr>
              <a:solidFill>
                <a:srgbClr val="EBEBE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4BC-4F7E-913A-9D39184791B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77</c:v>
                </c:pt>
                <c:pt idx="1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4BC-4F7E-913A-9D39184791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12/4/2018 12:30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svg>
</file>

<file path=ppt/media/image39.png>
</file>

<file path=ppt/media/image4.png>
</file>

<file path=ppt/media/image40.svg>
</file>

<file path=ppt/media/image41.png>
</file>

<file path=ppt/media/image42.sv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12:31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165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645301" marR="0" lvl="0" indent="0" algn="l" defTabSz="2631614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3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26323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12/4/2018 12:30 PM</a:t>
            </a:fld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3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26323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5793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08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75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645301" marR="0" lvl="0" indent="0" algn="l" defTabSz="2631614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3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26323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12/4/2018 12:30 PM</a:t>
            </a:fld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2632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3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263238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3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7887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39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62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38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12/4/2018 12:30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98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01C979-EBB0-4A48-8369-32531B28B7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5931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ky view looking up at the camera&#10;&#10;Description generated with high confidence">
            <a:extLst>
              <a:ext uri="{FF2B5EF4-FFF2-40B4-BE49-F238E27FC236}">
                <a16:creationId xmlns:a16="http://schemas.microsoft.com/office/drawing/2014/main" id="{E0143243-EBF8-42DF-AFA8-808B9A70F9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38"/>
            <a:ext cx="12192000" cy="6857323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4899085C-4B16-41A5-A2CB-5D4798A0322E}"/>
              </a:ext>
            </a:extLst>
          </p:cNvPr>
          <p:cNvSpPr/>
          <p:nvPr userDrawn="1"/>
        </p:nvSpPr>
        <p:spPr bwMode="white">
          <a:xfrm>
            <a:off x="10092825" y="4781344"/>
            <a:ext cx="2321486" cy="1405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Connect.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Explore.</a:t>
            </a:r>
          </a:p>
        </p:txBody>
      </p:sp>
    </p:spTree>
    <p:extLst>
      <p:ext uri="{BB962C8B-B14F-4D97-AF65-F5344CB8AC3E}">
        <p14:creationId xmlns:p14="http://schemas.microsoft.com/office/powerpoint/2010/main" val="3073468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2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0960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2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07747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3B08910-F1C3-47B2-8C69-1B107282064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E7A031-B4AB-4071-98FF-24E766F9BB5C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DC7067D-3957-4163-9442-C167A0A6216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9AE235F-4F6C-4565-AADC-752626D64B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EAADF52-7CC0-4715-8BAC-4186C7CE9B0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8AC140A-9DFB-45B7-82C2-CF25166A0D41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436FDC7-3DF0-4E6A-B4A8-7EB4FF30AAF0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2FB5AA-3C69-4BB6-9C10-682E95EF1AAE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0321A7F-C5FC-4514-A3AC-41CC16FA85FD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B3C4B3CE-95D2-45A5-917E-A5389B118222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5270AF0-DA91-4FF8-9B1C-35937E49D882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B4AB4EC-0302-4902-B797-9B84C91FDE1B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941D13F-2DD6-4121-8220-CC08400DD382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98F2381-17CE-4672-96D3-D3E4A8C1115A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6A42BAE-DCEA-4A1A-8779-E499D67DA7B9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8D7995E7-6761-41BA-BE88-30DD0DF70D22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4D7B6AA-459B-44CF-9930-A05720C41315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EBE7D0E-F0D6-4EA3-A151-C26BF3138977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118A379-1639-4C1C-9E5B-A39F1CD0A9D9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8DE972F-9FF1-4743-BF7F-15CC5403A6CF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95596FA-D3B2-4953-81FC-9958337AF5DC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D57090A-B887-4CA7-A022-90564F12A9A9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9749B2E-C284-42A2-A061-B635FBBBD461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A74F4CD-889D-4E91-AB27-CCB11E8677AE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CE97AB5-F3D1-4D1A-8F2F-166F6F85A189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5281A29-9018-48AF-8B81-EB9F71FE5ABA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B1B3F07-773E-4FC0-9A04-73F52683190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00784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4867548-8B9A-436D-9AB6-D7EA0AC78267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298AA2D-C933-41C0-B3A0-5E1B5429C617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DE45CCA4-1611-4A15-8D76-0CD4304233D4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20432D-F3B6-4212-B616-45AD62D0A8BA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CB285A8-E7EF-4B70-8B71-2D09BE26853D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D552378-B8A4-40F9-8A64-367F9EC304F0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DED4FF8-FEAE-4CC0-8F5B-9FC2B47E5700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4DD2AD2-299E-4049-881B-2BC838B6DB02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430A103C-9EC8-479D-9AEA-2FA30D0B6831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F762A67-8800-4EDC-ACA0-235237807007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0C1E21E3-4EFA-46DB-B62D-888B912FEC3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90FB2C-AED4-45EF-B005-A6F9315E6638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69EFEACE-63D5-4DE9-AE7A-022D10CBBAD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83FC86B-2504-437F-9155-736D3776FBC0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BE281D9-0C46-4685-8A97-79D102C868ED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B982782-C326-41A6-88DF-60D0069AAC11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69C78E5-CDD7-45AD-9FAC-A193057F2551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95E678CA-56AB-4822-8F79-1B384711F464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4D454C8-0C5D-4654-B977-447674D5459E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FD26513-923A-4E4E-88AB-484CF7F390D1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5F3DAB6-E46E-498F-AC8D-245DB12E86FA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FF22795-13BD-4A36-8B98-FAE4B2B95679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6E68192-BBC2-4E66-BC2E-A6F5E839A4EC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74CE4AB-E3EC-4485-A9DB-D3875DE15509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8D9197E-BD70-40A3-872D-2F635C47602A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A35C218-6C8E-4E07-9EA7-15A37B43AD66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47F6A62-B1EC-420D-A385-9A9A03966E9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377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BF7881-8D09-4F22-B10B-0916A242A2CD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5B1D67C-D600-4009-9F96-DBD9F692B67A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89ED409-83AE-42D1-A29E-F5ACE1D5379C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47E83EE-C7AB-4851-AC1F-A2E965DE8A4F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17874BE-F982-46B6-83B3-569DB8A26C11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72B84FE-1FBD-4DB0-A1BB-1D393BABFD96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0612185-AF46-47F9-B984-65C416463817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F4FE628-8992-4D3C-9177-54650A419B37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EB1F0C1-51BC-433D-B643-499296AD9EB3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1F95DA3E-A7A9-4898-8537-3057A04A80B1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0885F40-F98C-4749-AF50-8D882201C7B2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DF4BDA5-0196-465B-9592-AD537FCE4B9C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C953882-CF21-4072-808A-AFC6C6427081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4ACD3F6-35BF-4463-9A90-5F5B9025D6D9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6E0228F-415B-4662-977D-90C5D263A103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BA85FE8-C6CE-42AD-9924-C426CEBA2C51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0FBB4D3-1D1C-41F7-856E-89287C5609D1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F5EE762-48D4-46D8-8ECD-7595053F7D6E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5602528A-0204-4F83-A3CC-B19E5ED41C75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70E694A-2FDE-4ED0-B17A-283BAEEEBC3F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014F876-92BB-450A-A3A6-EB7B6C2CB558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AFE4E51-6693-4C7C-9EE7-633EA9AAA2AC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22550D5-A578-4C33-B405-092D50801565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A5C88A0-A89F-42B9-B5E5-623E0E0D755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4AD7328-AEE6-43BE-8744-DE52D5F8CC2E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0DC1356-0D84-4394-B0FF-A91903B8585E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CA4391C-EE34-4D39-AC03-6D3272F213DC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114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79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1475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44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67658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443587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276999"/>
          </a:xfrm>
          <a:solidFill>
            <a:srgbClr val="E6E6E6">
              <a:alpha val="75000"/>
            </a:srgbClr>
          </a:solidFill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gradFill>
                  <a:gsLst>
                    <a:gs pos="23466">
                      <a:schemeClr val="bg2">
                        <a:lumMod val="50000"/>
                      </a:schemeClr>
                    </a:gs>
                    <a:gs pos="56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>
                <a:latin typeface="+mj-lt"/>
              </a:rPr>
              <a:t>Session code here</a:t>
            </a:r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DCBAFEF-FDA0-4148-B6F8-D1D9029A0218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9BE868E-A240-4959-BD66-6BC44EE5A4A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DDB4654-32A2-47CE-B324-C597C756E402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18BE353-242E-4429-9D4C-1D50CEEC277C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B2B25198-469F-44A8-946B-689A24DC3C72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5460766-0EE4-4C99-BD2E-1BAD7FD9C3AC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FBC909F-DC50-4DDC-91C9-2509E0F5633F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0DC1718-52A4-4705-AE14-45A352ACBC2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51C16AF-F6FA-4CD2-B0A5-3663CD027991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105041-F999-49D6-BE4B-7630F1204F6C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190B08C-67D4-4DAD-8158-2B4D4A1318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43F7B37-FD03-4D73-932B-77D49AB6A515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F01A60D-F904-4399-87EA-23E33C45969F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450C50C-26FC-42C5-BA39-AE97627B772A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88924B0-E78A-4770-AF30-C78056E7AAAB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8AB0228-AC44-413D-A029-1BBF7B18CBCC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9C067BE-7550-4D8F-9A42-B78AB594CD54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54D97435-6932-4E2A-A217-DEA06FDA510A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FF9C9FB6-79F2-41F1-872D-2184B91C8E00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577AEC4-9502-4D2D-B373-2F1CB4EFF9B8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13EA48F-163A-410A-8C97-A08AA1B2EE50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E1E199B-B230-4884-9F60-9B781B11B8FF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FB98E4A3-2599-4DEB-8ECC-F004500FBF6A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6B74F55-4583-4B26-A4E0-71C00B14AFF6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C4D1900-D812-4B27-AC50-B2795AD953C3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83ECFC2-9749-4525-973B-EAA0BC0FC62B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0A3ABF7E-B2D4-4B7A-9B6E-0EB3223E4EE4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77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screen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60414" y="1592813"/>
            <a:ext cx="9271173" cy="367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97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iladelphia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0" y="1019411"/>
            <a:ext cx="5374293" cy="50905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69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kyo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2768" y="746575"/>
            <a:ext cx="5531719" cy="53648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64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ckholm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6358" y="291102"/>
            <a:ext cx="5378490" cy="58141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69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l Aviv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1086" y="470067"/>
            <a:ext cx="5392953" cy="56846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90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is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85641" y="1078294"/>
            <a:ext cx="5334758" cy="5034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28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shington, D.C.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59466" y="918682"/>
            <a:ext cx="5428517" cy="52968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lanta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92597" y="829027"/>
            <a:ext cx="5667588" cy="536434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19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nkfurt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6358" y="739373"/>
            <a:ext cx="5559730" cy="545399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50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dapest title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70"/>
            <a:ext cx="5826698" cy="197240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608308"/>
            <a:ext cx="4751001" cy="99003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6131" y="1547451"/>
            <a:ext cx="5607657" cy="456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12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7759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075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9291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914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4615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578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725569"/>
            <a:ext cx="7888452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12390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9811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iladelphia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Philadelphia!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0" y="1019411"/>
            <a:ext cx="5374293" cy="50905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20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kyo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Tokyo!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2768" y="746575"/>
            <a:ext cx="5531719" cy="53648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45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ckholm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Stockholm!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6358" y="291102"/>
            <a:ext cx="5378490" cy="58141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65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9849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l Aviv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Tel Aviv!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1086" y="470067"/>
            <a:ext cx="5392953" cy="56846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80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is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Paris!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85641" y="1078294"/>
            <a:ext cx="5334758" cy="50343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399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shington, D.C.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20" y="2831298"/>
            <a:ext cx="5468137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Washington, D.C.!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59466" y="918682"/>
            <a:ext cx="5428517" cy="52968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978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lanta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Atlanta!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92597" y="829027"/>
            <a:ext cx="5667588" cy="53643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50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ankfurt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Frankfurt!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06358" y="739373"/>
            <a:ext cx="5559730" cy="5453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18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dapest  Thank You!">
    <p:bg>
      <p:bgPr>
        <a:solidFill>
          <a:srgbClr val="00B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277019" y="2831298"/>
            <a:ext cx="4213151" cy="1831739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Thank you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5294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Budapest!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36131" y="1547451"/>
            <a:ext cx="5607657" cy="45665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" y="5612009"/>
            <a:ext cx="2599604" cy="116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32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83894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5336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36059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8935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001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0567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Non-bullete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2532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3485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Bullet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0351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1807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2537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7644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3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492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0202" y="3083653"/>
            <a:ext cx="3223861" cy="69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80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5964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978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8182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0235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3109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9" Type="http://schemas.openxmlformats.org/officeDocument/2006/relationships/slideLayout" Target="../slideLayouts/slideLayout58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34" Type="http://schemas.openxmlformats.org/officeDocument/2006/relationships/slideLayout" Target="../slideLayouts/slideLayout53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52.xml"/><Relationship Id="rId38" Type="http://schemas.openxmlformats.org/officeDocument/2006/relationships/slideLayout" Target="../slideLayouts/slideLayout57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8.xml"/><Relationship Id="rId41" Type="http://schemas.openxmlformats.org/officeDocument/2006/relationships/image" Target="../media/image6.png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51.xml"/><Relationship Id="rId37" Type="http://schemas.openxmlformats.org/officeDocument/2006/relationships/slideLayout" Target="../slideLayouts/slideLayout56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50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Relationship Id="rId30" Type="http://schemas.openxmlformats.org/officeDocument/2006/relationships/slideLayout" Target="../slideLayouts/slideLayout49.xml"/><Relationship Id="rId35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62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5" r:id="rId1"/>
    <p:sldLayoutId id="2147484673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717" r:id="rId10"/>
    <p:sldLayoutId id="2147484728" r:id="rId11"/>
    <p:sldLayoutId id="2147484690" r:id="rId12"/>
    <p:sldLayoutId id="2147484692" r:id="rId13"/>
    <p:sldLayoutId id="2147484694" r:id="rId14"/>
    <p:sldLayoutId id="2147484695" r:id="rId15"/>
    <p:sldLayoutId id="2147484697" r:id="rId16"/>
    <p:sldLayoutId id="2147484698" r:id="rId17"/>
    <p:sldLayoutId id="2147484699" r:id="rId18"/>
    <p:sldLayoutId id="2147484771" r:id="rId1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0441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2" r:id="rId1"/>
    <p:sldLayoutId id="2147484733" r:id="rId2"/>
    <p:sldLayoutId id="2147484734" r:id="rId3"/>
    <p:sldLayoutId id="2147484735" r:id="rId4"/>
    <p:sldLayoutId id="2147484736" r:id="rId5"/>
    <p:sldLayoutId id="2147484737" r:id="rId6"/>
    <p:sldLayoutId id="2147484738" r:id="rId7"/>
    <p:sldLayoutId id="2147484739" r:id="rId8"/>
    <p:sldLayoutId id="2147484740" r:id="rId9"/>
    <p:sldLayoutId id="2147484741" r:id="rId10"/>
    <p:sldLayoutId id="2147484742" r:id="rId11"/>
    <p:sldLayoutId id="2147484743" r:id="rId12"/>
    <p:sldLayoutId id="2147484744" r:id="rId13"/>
    <p:sldLayoutId id="2147484745" r:id="rId14"/>
    <p:sldLayoutId id="2147484746" r:id="rId15"/>
    <p:sldLayoutId id="2147484747" r:id="rId16"/>
    <p:sldLayoutId id="2147484748" r:id="rId17"/>
    <p:sldLayoutId id="2147484749" r:id="rId18"/>
    <p:sldLayoutId id="2147484750" r:id="rId19"/>
    <p:sldLayoutId id="2147484751" r:id="rId20"/>
    <p:sldLayoutId id="2147484752" r:id="rId21"/>
    <p:sldLayoutId id="2147484753" r:id="rId22"/>
    <p:sldLayoutId id="2147484754" r:id="rId23"/>
    <p:sldLayoutId id="2147484755" r:id="rId24"/>
    <p:sldLayoutId id="2147484756" r:id="rId25"/>
    <p:sldLayoutId id="2147484757" r:id="rId26"/>
    <p:sldLayoutId id="2147484758" r:id="rId27"/>
    <p:sldLayoutId id="2147484759" r:id="rId28"/>
    <p:sldLayoutId id="2147484760" r:id="rId29"/>
    <p:sldLayoutId id="2147484761" r:id="rId30"/>
    <p:sldLayoutId id="2147484762" r:id="rId31"/>
    <p:sldLayoutId id="2147484763" r:id="rId32"/>
    <p:sldLayoutId id="2147484764" r:id="rId33"/>
    <p:sldLayoutId id="2147484765" r:id="rId34"/>
    <p:sldLayoutId id="2147484766" r:id="rId35"/>
    <p:sldLayoutId id="2147484767" r:id="rId36"/>
    <p:sldLayoutId id="2147484768" r:id="rId37"/>
    <p:sldLayoutId id="2147484769" r:id="rId38"/>
    <p:sldLayoutId id="2147484770" r:id="rId3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://stories.visualstudio.com/devops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doghq.com/docker-adoption/index.html" TargetMode="External"/><Relationship Id="rId3" Type="http://schemas.openxmlformats.org/officeDocument/2006/relationships/chart" Target="../charts/chart1.xml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svg"/><Relationship Id="rId5" Type="http://schemas.openxmlformats.org/officeDocument/2006/relationships/image" Target="../media/image34.png"/><Relationship Id="rId4" Type="http://schemas.openxmlformats.org/officeDocument/2006/relationships/chart" Target="../charts/chart2.xml"/><Relationship Id="rId9" Type="http://schemas.openxmlformats.org/officeDocument/2006/relationships/hyperlink" Target="https://www.cncf.io/blog/2017/12/06/cloud-native-technologies-scaling-production-applications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svg"/><Relationship Id="rId13" Type="http://schemas.openxmlformats.org/officeDocument/2006/relationships/image" Target="../media/image47.png"/><Relationship Id="rId3" Type="http://schemas.openxmlformats.org/officeDocument/2006/relationships/image" Target="../media/image37.png"/><Relationship Id="rId7" Type="http://schemas.openxmlformats.org/officeDocument/2006/relationships/image" Target="../media/image41.png"/><Relationship Id="rId12" Type="http://schemas.openxmlformats.org/officeDocument/2006/relationships/image" Target="../media/image4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40.svg"/><Relationship Id="rId11" Type="http://schemas.openxmlformats.org/officeDocument/2006/relationships/image" Target="../media/image45.png"/><Relationship Id="rId5" Type="http://schemas.openxmlformats.org/officeDocument/2006/relationships/image" Target="../media/image39.png"/><Relationship Id="rId10" Type="http://schemas.openxmlformats.org/officeDocument/2006/relationships/image" Target="../media/image44.png"/><Relationship Id="rId4" Type="http://schemas.openxmlformats.org/officeDocument/2006/relationships/image" Target="../media/image38.svg"/><Relationship Id="rId9" Type="http://schemas.openxmlformats.org/officeDocument/2006/relationships/image" Target="../media/image4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microsoft.com/office/2007/relationships/hdphoto" Target="../media/hdphoto5.wdp"/><Relationship Id="rId3" Type="http://schemas.openxmlformats.org/officeDocument/2006/relationships/image" Target="../media/image21.png"/><Relationship Id="rId7" Type="http://schemas.microsoft.com/office/2007/relationships/hdphoto" Target="../media/hdphoto2.wdp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11" Type="http://schemas.microsoft.com/office/2007/relationships/hdphoto" Target="../media/hdphoto4.wdp"/><Relationship Id="rId5" Type="http://schemas.microsoft.com/office/2007/relationships/hdphoto" Target="../media/hdphoto1.wdp"/><Relationship Id="rId15" Type="http://schemas.microsoft.com/office/2007/relationships/hdphoto" Target="../media/hdphoto6.wdp"/><Relationship Id="rId10" Type="http://schemas.openxmlformats.org/officeDocument/2006/relationships/image" Target="../media/image25.png"/><Relationship Id="rId4" Type="http://schemas.openxmlformats.org/officeDocument/2006/relationships/image" Target="../media/image22.png"/><Relationship Id="rId9" Type="http://schemas.microsoft.com/office/2007/relationships/hdphoto" Target="../media/hdphoto3.wdp"/><Relationship Id="rId14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resources/inside-microsoft-cloud-migration-journey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azure.microsoft.com/resources/inside-microsoft-cloud-migration-journey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stories.visualstudio.com/devops/" TargetMode="Externa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304928-0F5A-4725-A164-3CEEC03A4BE0}"/>
              </a:ext>
            </a:extLst>
          </p:cNvPr>
          <p:cNvSpPr txBox="1"/>
          <p:nvPr/>
        </p:nvSpPr>
        <p:spPr>
          <a:xfrm>
            <a:off x="5192106" y="4481223"/>
            <a:ext cx="240243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>
                <a:solidFill>
                  <a:schemeClr val="bg1"/>
                </a:solidFill>
              </a:rPr>
              <a:t>#</a:t>
            </a:r>
            <a:r>
              <a:rPr lang="en-US" sz="2000" err="1">
                <a:solidFill>
                  <a:schemeClr val="bg1"/>
                </a:solidFill>
              </a:rPr>
              <a:t>Azuredevdays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11ADE2-F57C-418C-AF59-51787F9A86D1}"/>
              </a:ext>
            </a:extLst>
          </p:cNvPr>
          <p:cNvSpPr txBox="1"/>
          <p:nvPr/>
        </p:nvSpPr>
        <p:spPr>
          <a:xfrm>
            <a:off x="7491350" y="140189"/>
            <a:ext cx="4771306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Content: aka.ms/</a:t>
            </a:r>
            <a:r>
              <a:rPr lang="en-US" sz="2400" dirty="0" err="1">
                <a:solidFill>
                  <a:schemeClr val="bg1"/>
                </a:solidFill>
              </a:rPr>
              <a:t>omahadevdays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Survey: aka.ms/</a:t>
            </a:r>
            <a:r>
              <a:rPr lang="en-US" sz="2400" dirty="0" err="1">
                <a:solidFill>
                  <a:schemeClr val="bg1"/>
                </a:solidFill>
              </a:rPr>
              <a:t>ncrdevdayssurvey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B0CA56AC-8D7D-498B-9C23-5D4BF0CE5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63" y="5706662"/>
            <a:ext cx="3142946" cy="817166"/>
          </a:xfrm>
          <a:prstGeom prst="rect">
            <a:avLst/>
          </a:prstGeom>
        </p:spPr>
      </p:pic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D20D1F95-8C24-41B6-8EB2-A5D0964533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89" y="4789000"/>
            <a:ext cx="1872384" cy="89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9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EA4BE-4568-405B-B1F5-B335A2FA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369332"/>
          </a:xfrm>
        </p:spPr>
        <p:txBody>
          <a:bodyPr/>
          <a:lstStyle/>
          <a:p>
            <a:pPr algn="ctr"/>
            <a:r>
              <a:rPr lang="en-US" sz="2400" dirty="0">
                <a:hlinkClick r:id="rId2"/>
              </a:rPr>
              <a:t>http://stories.visualstudio.com/devops/</a:t>
            </a:r>
            <a:r>
              <a:rPr lang="en-US" sz="2400" dirty="0"/>
              <a:t> </a:t>
            </a:r>
          </a:p>
        </p:txBody>
      </p:sp>
      <p:pic>
        <p:nvPicPr>
          <p:cNvPr id="2050" name="Picture 2" descr="Scan me!">
            <a:extLst>
              <a:ext uri="{FF2B5EF4-FFF2-40B4-BE49-F238E27FC236}">
                <a16:creationId xmlns:a16="http://schemas.microsoft.com/office/drawing/2014/main" id="{522C942E-3268-46C9-8855-D909E94DA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371600"/>
            <a:ext cx="50292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366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6">
            <a:extLst>
              <a:ext uri="{FF2B5EF4-FFF2-40B4-BE49-F238E27FC236}">
                <a16:creationId xmlns:a16="http://schemas.microsoft.com/office/drawing/2014/main" id="{25BDE386-8551-407F-9D11-05D3620181B4}"/>
              </a:ext>
            </a:extLst>
          </p:cNvPr>
          <p:cNvSpPr txBox="1">
            <a:spLocks/>
          </p:cNvSpPr>
          <p:nvPr/>
        </p:nvSpPr>
        <p:spPr>
          <a:xfrm>
            <a:off x="588263" y="217501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Containers </a:t>
            </a:r>
            <a:r>
              <a:rPr kumimoji="0" lang="en-US" sz="3600" b="0" i="0" u="none" strike="noStrike" kern="1200" cap="none" spc="-50" normalizeH="0" baseline="0" noProof="0">
                <a:ln w="3175"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momentum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7B84F3E-7035-4D9B-9EF4-270F65C7DB45}"/>
              </a:ext>
            </a:extLst>
          </p:cNvPr>
          <p:cNvGrpSpPr/>
          <p:nvPr/>
        </p:nvGrpSpPr>
        <p:grpSpPr>
          <a:xfrm>
            <a:off x="6079590" y="3942086"/>
            <a:ext cx="5329280" cy="2288272"/>
            <a:chOff x="6096000" y="3841086"/>
            <a:chExt cx="5329280" cy="228827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50DE615-DD93-4112-9B5E-84ED254DC054}"/>
                </a:ext>
              </a:extLst>
            </p:cNvPr>
            <p:cNvSpPr/>
            <p:nvPr/>
          </p:nvSpPr>
          <p:spPr bwMode="auto">
            <a:xfrm>
              <a:off x="6096000" y="3841086"/>
              <a:ext cx="5313113" cy="2288272"/>
            </a:xfrm>
            <a:prstGeom prst="rect">
              <a:avLst/>
            </a:prstGeom>
            <a:solidFill>
              <a:schemeClr val="tx1">
                <a:alpha val="2000"/>
              </a:schemeClr>
            </a:solidFill>
            <a:ln w="12700">
              <a:solidFill>
                <a:schemeClr val="tx1">
                  <a:alpha val="3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76" b="0" i="0" u="none" strike="noStrike" kern="1200" cap="none" spc="0" normalizeH="0" baseline="0" noProof="0" err="1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graphicFrame>
          <p:nvGraphicFramePr>
            <p:cNvPr id="39" name="Chart 38">
              <a:extLst>
                <a:ext uri="{FF2B5EF4-FFF2-40B4-BE49-F238E27FC236}">
                  <a16:creationId xmlns:a16="http://schemas.microsoft.com/office/drawing/2014/main" id="{C23C8A72-ED16-4054-8D55-E9160EFAB4B3}"/>
                </a:ext>
              </a:extLst>
            </p:cNvPr>
            <p:cNvGraphicFramePr/>
            <p:nvPr>
              <p:extLst/>
            </p:nvPr>
          </p:nvGraphicFramePr>
          <p:xfrm>
            <a:off x="9181735" y="3968521"/>
            <a:ext cx="2243545" cy="191499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C5D5880-0EBC-45C8-AEAA-CD534E6FBE80}"/>
                </a:ext>
              </a:extLst>
            </p:cNvPr>
            <p:cNvSpPr/>
            <p:nvPr/>
          </p:nvSpPr>
          <p:spPr>
            <a:xfrm>
              <a:off x="6477810" y="5187549"/>
              <a:ext cx="2125331" cy="646331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Nearly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50%</a:t>
              </a:r>
              <a:r>
                <a:rPr kumimoji="0" lang="en-US" sz="12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of organizations</a:t>
              </a:r>
              <a:r>
                <a:rPr kumimoji="0" lang="en-US" sz="12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1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running 1000 or more hosts have adopted containers.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446F351-DBEE-4ED4-A0CE-3C57522C8643}"/>
                </a:ext>
              </a:extLst>
            </p:cNvPr>
            <p:cNvSpPr txBox="1"/>
            <p:nvPr/>
          </p:nvSpPr>
          <p:spPr>
            <a:xfrm>
              <a:off x="6477810" y="4124808"/>
              <a:ext cx="2052450" cy="7478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Larger companies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are leading the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adoption.</a:t>
              </a:r>
              <a:r>
                <a:rPr kumimoji="0" lang="en-US" sz="18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1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98978EA-AA01-49E1-950A-EF739140F932}"/>
                </a:ext>
              </a:extLst>
            </p:cNvPr>
            <p:cNvSpPr/>
            <p:nvPr/>
          </p:nvSpPr>
          <p:spPr>
            <a:xfrm>
              <a:off x="9556524" y="4537665"/>
              <a:ext cx="1493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50</a:t>
              </a: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%</a:t>
              </a: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621347A-7F89-4FB4-8401-A9BFF080AB7A}"/>
              </a:ext>
            </a:extLst>
          </p:cNvPr>
          <p:cNvGrpSpPr/>
          <p:nvPr/>
        </p:nvGrpSpPr>
        <p:grpSpPr>
          <a:xfrm>
            <a:off x="6079590" y="1399142"/>
            <a:ext cx="5313113" cy="2389606"/>
            <a:chOff x="6096000" y="1263671"/>
            <a:chExt cx="5313113" cy="238960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B66E8F9-822F-4AF7-AB71-3B1D71885955}"/>
                </a:ext>
              </a:extLst>
            </p:cNvPr>
            <p:cNvSpPr/>
            <p:nvPr/>
          </p:nvSpPr>
          <p:spPr bwMode="auto">
            <a:xfrm>
              <a:off x="6096000" y="1263671"/>
              <a:ext cx="5313113" cy="2389606"/>
            </a:xfrm>
            <a:prstGeom prst="rect">
              <a:avLst/>
            </a:prstGeom>
            <a:solidFill>
              <a:schemeClr val="tx1">
                <a:alpha val="2000"/>
              </a:schemeClr>
            </a:solidFill>
            <a:ln w="12700">
              <a:solidFill>
                <a:schemeClr val="tx1">
                  <a:alpha val="3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76" b="0" i="0" u="none" strike="noStrike" kern="1200" cap="none" spc="0" normalizeH="0" baseline="0" noProof="0" err="1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B57E686-CC4A-42D4-AF37-45BE0B773BA5}"/>
                </a:ext>
              </a:extLst>
            </p:cNvPr>
            <p:cNvSpPr txBox="1"/>
            <p:nvPr/>
          </p:nvSpPr>
          <p:spPr>
            <a:xfrm>
              <a:off x="6477810" y="1548027"/>
              <a:ext cx="1725695" cy="9971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Half of container environment is orchestrated.</a:t>
              </a:r>
              <a:r>
                <a:rPr kumimoji="0" lang="en-US" sz="18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1</a:t>
              </a: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</p:txBody>
        </p:sp>
        <p:graphicFrame>
          <p:nvGraphicFramePr>
            <p:cNvPr id="52" name="Chart 51">
              <a:extLst>
                <a:ext uri="{FF2B5EF4-FFF2-40B4-BE49-F238E27FC236}">
                  <a16:creationId xmlns:a16="http://schemas.microsoft.com/office/drawing/2014/main" id="{6DC436C8-CF67-4F30-9165-4C805ACD2A9A}"/>
                </a:ext>
              </a:extLst>
            </p:cNvPr>
            <p:cNvGraphicFramePr/>
            <p:nvPr>
              <p:extLst/>
            </p:nvPr>
          </p:nvGraphicFramePr>
          <p:xfrm>
            <a:off x="9129780" y="1492857"/>
            <a:ext cx="2243545" cy="191499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CA4B141-85FF-4AB1-8482-302F73CCB657}"/>
                </a:ext>
              </a:extLst>
            </p:cNvPr>
            <p:cNvSpPr/>
            <p:nvPr/>
          </p:nvSpPr>
          <p:spPr>
            <a:xfrm>
              <a:off x="9504569" y="2085388"/>
              <a:ext cx="1493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77</a:t>
              </a: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%</a:t>
              </a: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F2C837A-3DCE-4408-8199-6E3F47DEFE2C}"/>
                </a:ext>
              </a:extLst>
            </p:cNvPr>
            <p:cNvSpPr/>
            <p:nvPr/>
          </p:nvSpPr>
          <p:spPr>
            <a:xfrm>
              <a:off x="6477810" y="2755174"/>
              <a:ext cx="2352770" cy="646331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77%</a:t>
              </a:r>
              <a:r>
                <a:rPr kumimoji="0" lang="en-US" sz="12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 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of companies</a:t>
              </a:r>
              <a:r>
                <a:rPr kumimoji="0" lang="en-US" sz="12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2</a:t>
              </a: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 who use container orchestrators choose Kubernetes.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38B18C-DDB3-414C-AA53-DC84BE0A7AB0}"/>
              </a:ext>
            </a:extLst>
          </p:cNvPr>
          <p:cNvGrpSpPr/>
          <p:nvPr/>
        </p:nvGrpSpPr>
        <p:grpSpPr>
          <a:xfrm>
            <a:off x="783131" y="3942086"/>
            <a:ext cx="5147059" cy="2280238"/>
            <a:chOff x="631761" y="3849119"/>
            <a:chExt cx="5147059" cy="2280238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D6D69D-C7C0-4290-904D-BC9AD1D390F7}"/>
                </a:ext>
              </a:extLst>
            </p:cNvPr>
            <p:cNvSpPr/>
            <p:nvPr/>
          </p:nvSpPr>
          <p:spPr bwMode="auto">
            <a:xfrm>
              <a:off x="631761" y="3849119"/>
              <a:ext cx="5147059" cy="2280238"/>
            </a:xfrm>
            <a:prstGeom prst="rect">
              <a:avLst/>
            </a:prstGeom>
            <a:solidFill>
              <a:schemeClr val="tx1">
                <a:alpha val="2000"/>
              </a:schemeClr>
            </a:solidFill>
            <a:ln w="12700">
              <a:solidFill>
                <a:schemeClr val="tx1">
                  <a:alpha val="3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76" b="0" i="0" u="none" strike="noStrike" kern="1200" cap="none" spc="0" normalizeH="0" baseline="0" noProof="0" err="1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212F2F2-43F3-45A1-BBE4-F9C4DF538214}"/>
                </a:ext>
              </a:extLst>
            </p:cNvPr>
            <p:cNvSpPr/>
            <p:nvPr/>
          </p:nvSpPr>
          <p:spPr>
            <a:xfrm>
              <a:off x="4369821" y="4502988"/>
              <a:ext cx="117758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75%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FC52F60-FDAB-44A9-8365-8EB353745BC8}"/>
                </a:ext>
              </a:extLst>
            </p:cNvPr>
            <p:cNvSpPr txBox="1"/>
            <p:nvPr/>
          </p:nvSpPr>
          <p:spPr>
            <a:xfrm>
              <a:off x="1014177" y="4132860"/>
              <a:ext cx="1731838" cy="12464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588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The average size of a container deployment </a:t>
              </a:r>
              <a:b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has grown 75% in one year. </a:t>
              </a:r>
              <a:r>
                <a:rPr kumimoji="0" lang="en-US" sz="1600" b="0" i="0" u="none" strike="noStrike" kern="1200" cap="none" spc="0" normalizeH="0" baseline="3000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1</a:t>
              </a:r>
              <a:endParaRPr kumimoji="0" lang="en-US" sz="17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Segoe UI" panose="020B0502040204020203" pitchFamily="34" charset="0"/>
              </a:endParaRPr>
            </a:p>
          </p:txBody>
        </p:sp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AC61C202-855F-4717-87E4-7D66004F9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250531" y="4353411"/>
              <a:ext cx="941759" cy="1467392"/>
            </a:xfrm>
            <a:prstGeom prst="rect">
              <a:avLst/>
            </a:prstGeom>
          </p:spPr>
        </p:pic>
        <p:sp>
          <p:nvSpPr>
            <p:cNvPr id="58" name="Arrow: Down 57">
              <a:extLst>
                <a:ext uri="{FF2B5EF4-FFF2-40B4-BE49-F238E27FC236}">
                  <a16:creationId xmlns:a16="http://schemas.microsoft.com/office/drawing/2014/main" id="{702417C7-B206-4BAB-B6F5-A578D74DD5E4}"/>
                </a:ext>
              </a:extLst>
            </p:cNvPr>
            <p:cNvSpPr/>
            <p:nvPr/>
          </p:nvSpPr>
          <p:spPr bwMode="auto">
            <a:xfrm rot="10800000">
              <a:off x="4275326" y="4354011"/>
              <a:ext cx="90934" cy="1005840"/>
            </a:xfrm>
            <a:prstGeom prst="down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70712578-8D5F-48F9-A36A-C65879FF2397}"/>
              </a:ext>
            </a:extLst>
          </p:cNvPr>
          <p:cNvGrpSpPr/>
          <p:nvPr/>
        </p:nvGrpSpPr>
        <p:grpSpPr>
          <a:xfrm>
            <a:off x="783132" y="1399142"/>
            <a:ext cx="5147059" cy="2389606"/>
            <a:chOff x="783132" y="1399142"/>
            <a:chExt cx="5147059" cy="2389606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A0048E4-9A70-4553-A58B-79AB18D176B7}"/>
                </a:ext>
              </a:extLst>
            </p:cNvPr>
            <p:cNvSpPr/>
            <p:nvPr/>
          </p:nvSpPr>
          <p:spPr bwMode="auto">
            <a:xfrm>
              <a:off x="783132" y="1399142"/>
              <a:ext cx="5147059" cy="2389606"/>
            </a:xfrm>
            <a:prstGeom prst="rect">
              <a:avLst/>
            </a:prstGeom>
            <a:solidFill>
              <a:schemeClr val="tx1">
                <a:alpha val="2000"/>
              </a:schemeClr>
            </a:solidFill>
            <a:ln w="12700">
              <a:solidFill>
                <a:schemeClr val="tx1">
                  <a:alpha val="3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76" b="0" i="0" u="none" strike="noStrike" kern="1200" cap="none" spc="0" normalizeH="0" baseline="0" noProof="0" err="1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Segoe UI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53A3CB8-4553-4F1F-8685-EB6CD23D789C}"/>
                </a:ext>
              </a:extLst>
            </p:cNvPr>
            <p:cNvSpPr/>
            <p:nvPr/>
          </p:nvSpPr>
          <p:spPr>
            <a:xfrm>
              <a:off x="1165547" y="1610635"/>
              <a:ext cx="4469885" cy="923330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24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“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By 2020, more than </a:t>
              </a: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50%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 of enterprises will run </a:t>
              </a: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mission-critical, containerized cloud-native applications</a:t>
              </a:r>
              <a:r>
                <a:rPr kumimoji="0" 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 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in production</a:t>
              </a: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.”</a:t>
              </a:r>
            </a:p>
          </p:txBody>
        </p:sp>
        <p:pic>
          <p:nvPicPr>
            <p:cNvPr id="1026" name="Picture 2" descr="Image result for GARTNER LOGO png black">
              <a:extLst>
                <a:ext uri="{FF2B5EF4-FFF2-40B4-BE49-F238E27FC236}">
                  <a16:creationId xmlns:a16="http://schemas.microsoft.com/office/drawing/2014/main" id="{B7D0A211-5DA1-49E4-82DB-A8FC6B9F05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3076" y="3124089"/>
              <a:ext cx="1290415" cy="40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D7DA27EF-B855-4284-BCCA-7BB0FE175D60}"/>
              </a:ext>
            </a:extLst>
          </p:cNvPr>
          <p:cNvSpPr/>
          <p:nvPr/>
        </p:nvSpPr>
        <p:spPr>
          <a:xfrm>
            <a:off x="44224" y="6468994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1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 Datadog 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report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: 8 Surprising Facts About Real Docker Adoption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3000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2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 CNCF 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survey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: 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cloud-native-technologies-scaling-production-applications</a:t>
            </a:r>
          </a:p>
        </p:txBody>
      </p:sp>
    </p:spTree>
    <p:extLst>
      <p:ext uri="{BB962C8B-B14F-4D97-AF65-F5344CB8AC3E}">
        <p14:creationId xmlns:p14="http://schemas.microsoft.com/office/powerpoint/2010/main" val="199678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4">
            <a:extLst>
              <a:ext uri="{FF2B5EF4-FFF2-40B4-BE49-F238E27FC236}">
                <a16:creationId xmlns:a16="http://schemas.microsoft.com/office/drawing/2014/main" id="{C2F0F001-582C-4114-A84F-84EB2D905352}"/>
              </a:ext>
            </a:extLst>
          </p:cNvPr>
          <p:cNvSpPr txBox="1">
            <a:spLocks/>
          </p:cNvSpPr>
          <p:nvPr/>
        </p:nvSpPr>
        <p:spPr>
          <a:xfrm>
            <a:off x="588263" y="880012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>
                <a:solidFill>
                  <a:srgbClr val="0078D4"/>
                </a:solidFill>
                <a:latin typeface="Selawik Semibold" panose="020B0702040204020203" pitchFamily="34" charset="0"/>
                <a:cs typeface="Segoe UI Light" panose="020B0502040204020203" pitchFamily="34" charset="0"/>
              </a:rPr>
              <a:t>Containers</a:t>
            </a:r>
            <a:r>
              <a:rPr lang="en-US">
                <a:solidFill>
                  <a:srgbClr val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in Azure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07A24066-09FB-4267-8C76-167CC61EC7C2}"/>
              </a:ext>
            </a:extLst>
          </p:cNvPr>
          <p:cNvCxnSpPr>
            <a:cxnSpLocks/>
          </p:cNvCxnSpPr>
          <p:nvPr/>
        </p:nvCxnSpPr>
        <p:spPr>
          <a:xfrm>
            <a:off x="425962" y="6395624"/>
            <a:ext cx="11340077" cy="0"/>
          </a:xfrm>
          <a:prstGeom prst="straightConnector1">
            <a:avLst/>
          </a:prstGeom>
          <a:ln w="28575" cap="rnd">
            <a:solidFill>
              <a:srgbClr val="0078D4"/>
            </a:solidFill>
            <a:prstDash val="dash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F0CC211-EA84-4351-9688-8608B169036A}"/>
              </a:ext>
            </a:extLst>
          </p:cNvPr>
          <p:cNvSpPr txBox="1"/>
          <p:nvPr/>
        </p:nvSpPr>
        <p:spPr>
          <a:xfrm>
            <a:off x="3749710" y="6109392"/>
            <a:ext cx="4692580" cy="572464"/>
          </a:xfrm>
          <a:prstGeom prst="rect">
            <a:avLst/>
          </a:prstGeom>
          <a:solidFill>
            <a:schemeClr val="bg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rgbClr val="0078D4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Choice of developer tools and clients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B3DB48F-BC8B-433D-96D8-A0F977B1C7BC}"/>
              </a:ext>
            </a:extLst>
          </p:cNvPr>
          <p:cNvGrpSpPr/>
          <p:nvPr/>
        </p:nvGrpSpPr>
        <p:grpSpPr>
          <a:xfrm>
            <a:off x="1937111" y="5024175"/>
            <a:ext cx="8317779" cy="934485"/>
            <a:chOff x="2626551" y="5024175"/>
            <a:chExt cx="8317779" cy="934485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4464C46-7D36-4E94-9B30-88229484B223}"/>
                </a:ext>
              </a:extLst>
            </p:cNvPr>
            <p:cNvGrpSpPr/>
            <p:nvPr/>
          </p:nvGrpSpPr>
          <p:grpSpPr>
            <a:xfrm>
              <a:off x="2626551" y="5024175"/>
              <a:ext cx="4095796" cy="934485"/>
              <a:chOff x="425963" y="5114611"/>
              <a:chExt cx="4095796" cy="934485"/>
            </a:xfrm>
          </p:grpSpPr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09C1DAD8-997D-4960-8A7A-A123010D9084}"/>
                  </a:ext>
                </a:extLst>
              </p:cNvPr>
              <p:cNvSpPr/>
              <p:nvPr/>
            </p:nvSpPr>
            <p:spPr bwMode="auto">
              <a:xfrm>
                <a:off x="425963" y="5114611"/>
                <a:ext cx="4095796" cy="934485"/>
              </a:xfrm>
              <a:prstGeom prst="roundRect">
                <a:avLst>
                  <a:gd name="adj" fmla="val 3125"/>
                </a:avLst>
              </a:prstGeom>
              <a:solidFill>
                <a:srgbClr val="0078D4">
                  <a:alpha val="1000"/>
                </a:srgbClr>
              </a:solidFill>
              <a:ln w="12700">
                <a:solidFill>
                  <a:srgbClr val="0078D4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200">
                  <a:solidFill>
                    <a:schemeClr val="tx1"/>
                  </a:solidFill>
                  <a:cs typeface="Segoe UI" pitchFamily="34" charset="0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D8A3A6F-96FB-40B6-9693-5B2631F5F27B}"/>
                  </a:ext>
                </a:extLst>
              </p:cNvPr>
              <p:cNvGrpSpPr/>
              <p:nvPr/>
            </p:nvGrpSpPr>
            <p:grpSpPr>
              <a:xfrm>
                <a:off x="573685" y="5280046"/>
                <a:ext cx="3800352" cy="603614"/>
                <a:chOff x="2238707" y="5094267"/>
                <a:chExt cx="3800352" cy="603614"/>
              </a:xfrm>
            </p:grpSpPr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08B61DAD-A809-4CEC-B9EF-A1842E1BDD2F}"/>
                    </a:ext>
                  </a:extLst>
                </p:cNvPr>
                <p:cNvSpPr txBox="1"/>
                <p:nvPr/>
              </p:nvSpPr>
              <p:spPr>
                <a:xfrm>
                  <a:off x="2796798" y="5109842"/>
                  <a:ext cx="3242261" cy="572464"/>
                </a:xfrm>
                <a:prstGeom prst="rect">
                  <a:avLst/>
                </a:prstGeom>
                <a:noFill/>
              </p:spPr>
              <p:txBody>
                <a:bodyPr wrap="square" lIns="182880" tIns="146304" rIns="182880" bIns="146304" rtlCol="0">
                  <a:spAutoFit/>
                </a:bodyPr>
                <a:lstStyle/>
                <a:p>
                  <a:pPr>
                    <a:lnSpc>
                      <a:spcPct val="90000"/>
                    </a:lnSpc>
                    <a:spcAft>
                      <a:spcPts val="600"/>
                    </a:spcAft>
                  </a:pPr>
                  <a:r>
                    <a:rPr lang="en-US" sz="2000">
                      <a:solidFill>
                        <a:srgbClr val="0078D4"/>
                      </a:solidFill>
                      <a:latin typeface="Segoe UI Semibold" panose="020B0702040204020203" pitchFamily="34" charset="0"/>
                      <a:cs typeface="Segoe UI Semibold" panose="020B0702040204020203" pitchFamily="34" charset="0"/>
                    </a:rPr>
                    <a:t>Azure Container Registry</a:t>
                  </a:r>
                </a:p>
              </p:txBody>
            </p:sp>
            <p:pic>
              <p:nvPicPr>
                <p:cNvPr id="97" name="Graphic 96">
                  <a:extLst>
                    <a:ext uri="{FF2B5EF4-FFF2-40B4-BE49-F238E27FC236}">
                      <a16:creationId xmlns:a16="http://schemas.microsoft.com/office/drawing/2014/main" id="{19D391BD-B055-4536-9F90-B9D9F3FE5F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38707" y="5094267"/>
                  <a:ext cx="603614" cy="60361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6F52D28-87B1-490E-88E1-19D7C246BBC6}"/>
                </a:ext>
              </a:extLst>
            </p:cNvPr>
            <p:cNvGrpSpPr/>
            <p:nvPr/>
          </p:nvGrpSpPr>
          <p:grpSpPr>
            <a:xfrm>
              <a:off x="6848534" y="5024175"/>
              <a:ext cx="4095796" cy="934485"/>
              <a:chOff x="4818767" y="4392804"/>
              <a:chExt cx="4095796" cy="934485"/>
            </a:xfrm>
          </p:grpSpPr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113C9938-3128-4986-909C-E32AD6EC5B99}"/>
                  </a:ext>
                </a:extLst>
              </p:cNvPr>
              <p:cNvSpPr/>
              <p:nvPr/>
            </p:nvSpPr>
            <p:spPr bwMode="auto">
              <a:xfrm>
                <a:off x="4818767" y="4392804"/>
                <a:ext cx="4095796" cy="934485"/>
              </a:xfrm>
              <a:prstGeom prst="roundRect">
                <a:avLst>
                  <a:gd name="adj" fmla="val 3125"/>
                </a:avLst>
              </a:prstGeom>
              <a:solidFill>
                <a:srgbClr val="0078D4">
                  <a:alpha val="1000"/>
                </a:srgbClr>
              </a:solidFill>
              <a:ln w="12700">
                <a:solidFill>
                  <a:srgbClr val="0078D4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200">
                  <a:solidFill>
                    <a:schemeClr val="tx1"/>
                  </a:solidFill>
                  <a:cs typeface="Segoe UI" pitchFamily="34" charset="0"/>
                </a:endParaRP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7B8EC9B-F4AB-412C-9710-E1B779916DF5}"/>
                  </a:ext>
                </a:extLst>
              </p:cNvPr>
              <p:cNvGrpSpPr/>
              <p:nvPr/>
            </p:nvGrpSpPr>
            <p:grpSpPr>
              <a:xfrm>
                <a:off x="5719659" y="4573814"/>
                <a:ext cx="2294013" cy="572464"/>
                <a:chOff x="6407860" y="5126058"/>
                <a:chExt cx="2294013" cy="572464"/>
              </a:xfrm>
            </p:grpSpPr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47EACD77-5B41-49C7-8480-91F7E8909716}"/>
                    </a:ext>
                  </a:extLst>
                </p:cNvPr>
                <p:cNvSpPr txBox="1"/>
                <p:nvPr/>
              </p:nvSpPr>
              <p:spPr>
                <a:xfrm>
                  <a:off x="6938376" y="5126058"/>
                  <a:ext cx="1763497" cy="572464"/>
                </a:xfrm>
                <a:prstGeom prst="rect">
                  <a:avLst/>
                </a:prstGeom>
                <a:noFill/>
              </p:spPr>
              <p:txBody>
                <a:bodyPr wrap="square" lIns="182880" tIns="146304" rIns="182880" bIns="146304" rtlCol="0">
                  <a:spAutoFit/>
                </a:bodyPr>
                <a:lstStyle/>
                <a:p>
                  <a:pPr>
                    <a:lnSpc>
                      <a:spcPct val="90000"/>
                    </a:lnSpc>
                    <a:spcAft>
                      <a:spcPts val="600"/>
                    </a:spcAft>
                  </a:pPr>
                  <a:r>
                    <a:rPr lang="en-US" sz="2000">
                      <a:solidFill>
                        <a:srgbClr val="0078D4"/>
                      </a:solidFill>
                      <a:latin typeface="Segoe UI Semibold" panose="020B0702040204020203" pitchFamily="34" charset="0"/>
                      <a:cs typeface="Segoe UI Semibold" panose="020B0702040204020203" pitchFamily="34" charset="0"/>
                    </a:rPr>
                    <a:t>Docker Hub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EB7012B0-FCB7-4464-B39B-908FDAECF299}"/>
                    </a:ext>
                  </a:extLst>
                </p:cNvPr>
                <p:cNvGrpSpPr/>
                <p:nvPr/>
              </p:nvGrpSpPr>
              <p:grpSpPr>
                <a:xfrm>
                  <a:off x="6407860" y="5130968"/>
                  <a:ext cx="533313" cy="562645"/>
                  <a:chOff x="7385969" y="4256047"/>
                  <a:chExt cx="381000" cy="401955"/>
                </a:xfrm>
                <a:solidFill>
                  <a:srgbClr val="0078D4"/>
                </a:solidFill>
              </p:grpSpPr>
              <p:grpSp>
                <p:nvGrpSpPr>
                  <p:cNvPr id="102" name="Group 101">
                    <a:extLst>
                      <a:ext uri="{FF2B5EF4-FFF2-40B4-BE49-F238E27FC236}">
                        <a16:creationId xmlns:a16="http://schemas.microsoft.com/office/drawing/2014/main" id="{4010C269-952E-4E55-A2E5-7BB89CE8632C}"/>
                      </a:ext>
                    </a:extLst>
                  </p:cNvPr>
                  <p:cNvGrpSpPr/>
                  <p:nvPr/>
                </p:nvGrpSpPr>
                <p:grpSpPr>
                  <a:xfrm>
                    <a:off x="7452324" y="4351548"/>
                    <a:ext cx="275587" cy="195652"/>
                    <a:chOff x="8187346" y="4467570"/>
                    <a:chExt cx="392253" cy="278478"/>
                  </a:xfrm>
                  <a:grpFill/>
                </p:grpSpPr>
                <p:sp>
                  <p:nvSpPr>
                    <p:cNvPr id="105" name="Freeform: Shape 104">
                      <a:extLst>
                        <a:ext uri="{FF2B5EF4-FFF2-40B4-BE49-F238E27FC236}">
                          <a16:creationId xmlns:a16="http://schemas.microsoft.com/office/drawing/2014/main" id="{3B8BDF1D-63F0-4259-B732-69468799AE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87346" y="4539320"/>
                      <a:ext cx="392253" cy="206728"/>
                    </a:xfrm>
                    <a:custGeom>
                      <a:avLst/>
                      <a:gdLst>
                        <a:gd name="connsiteX0" fmla="*/ 2820763 w 4229100"/>
                        <a:gd name="connsiteY0" fmla="*/ 836342 h 2228850"/>
                        <a:gd name="connsiteX1" fmla="*/ 3254532 w 4229100"/>
                        <a:gd name="connsiteY1" fmla="*/ 744902 h 2228850"/>
                        <a:gd name="connsiteX2" fmla="*/ 3271010 w 4229100"/>
                        <a:gd name="connsiteY2" fmla="*/ 687752 h 2228850"/>
                        <a:gd name="connsiteX3" fmla="*/ 3320064 w 4229100"/>
                        <a:gd name="connsiteY3" fmla="*/ 25288 h 2228850"/>
                        <a:gd name="connsiteX4" fmla="*/ 3376071 w 4229100"/>
                        <a:gd name="connsiteY4" fmla="*/ 19478 h 2228850"/>
                        <a:gd name="connsiteX5" fmla="*/ 3668488 w 4229100"/>
                        <a:gd name="connsiteY5" fmla="*/ 438578 h 2228850"/>
                        <a:gd name="connsiteX6" fmla="*/ 3711637 w 4229100"/>
                        <a:gd name="connsiteY6" fmla="*/ 453341 h 2228850"/>
                        <a:gd name="connsiteX7" fmla="*/ 4037010 w 4229100"/>
                        <a:gd name="connsiteY7" fmla="*/ 455818 h 2228850"/>
                        <a:gd name="connsiteX8" fmla="*/ 4207317 w 4229100"/>
                        <a:gd name="connsiteY8" fmla="*/ 527446 h 2228850"/>
                        <a:gd name="connsiteX9" fmla="*/ 4218271 w 4229100"/>
                        <a:gd name="connsiteY9" fmla="*/ 570689 h 2228850"/>
                        <a:gd name="connsiteX10" fmla="*/ 3780121 w 4229100"/>
                        <a:gd name="connsiteY10" fmla="*/ 882728 h 2228850"/>
                        <a:gd name="connsiteX11" fmla="*/ 3624006 w 4229100"/>
                        <a:gd name="connsiteY11" fmla="*/ 893301 h 2228850"/>
                        <a:gd name="connsiteX12" fmla="*/ 3552474 w 4229100"/>
                        <a:gd name="connsiteY12" fmla="*/ 940926 h 2228850"/>
                        <a:gd name="connsiteX13" fmla="*/ 3123372 w 4229100"/>
                        <a:gd name="connsiteY13" fmla="*/ 1581292 h 2228850"/>
                        <a:gd name="connsiteX14" fmla="*/ 1987326 w 4229100"/>
                        <a:gd name="connsiteY14" fmla="*/ 2167270 h 2228850"/>
                        <a:gd name="connsiteX15" fmla="*/ 1140363 w 4229100"/>
                        <a:gd name="connsiteY15" fmla="*/ 2205370 h 2228850"/>
                        <a:gd name="connsiteX16" fmla="*/ 208341 w 4229100"/>
                        <a:gd name="connsiteY16" fmla="*/ 1677685 h 2228850"/>
                        <a:gd name="connsiteX17" fmla="*/ 16698 w 4229100"/>
                        <a:gd name="connsiteY17" fmla="*/ 859011 h 2228850"/>
                        <a:gd name="connsiteX18" fmla="*/ 39749 w 4229100"/>
                        <a:gd name="connsiteY18" fmla="*/ 836342 h 2228850"/>
                        <a:gd name="connsiteX19" fmla="*/ 2820763 w 4229100"/>
                        <a:gd name="connsiteY19" fmla="*/ 836342 h 2228850"/>
                        <a:gd name="connsiteX20" fmla="*/ 1071592 w 4229100"/>
                        <a:gd name="connsiteY20" fmla="*/ 1429654 h 2228850"/>
                        <a:gd name="connsiteX21" fmla="*/ 842992 w 4229100"/>
                        <a:gd name="connsiteY21" fmla="*/ 1209055 h 2228850"/>
                        <a:gd name="connsiteX22" fmla="*/ 617059 w 4229100"/>
                        <a:gd name="connsiteY22" fmla="*/ 1433178 h 2228850"/>
                        <a:gd name="connsiteX23" fmla="*/ 844040 w 4229100"/>
                        <a:gd name="connsiteY23" fmla="*/ 1650444 h 2228850"/>
                        <a:gd name="connsiteX24" fmla="*/ 1071592 w 4229100"/>
                        <a:gd name="connsiteY24" fmla="*/ 1429654 h 2228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</a:cxnLst>
                      <a:rect l="l" t="t" r="r" b="b"/>
                      <a:pathLst>
                        <a:path w="4229100" h="2228850">
                          <a:moveTo>
                            <a:pt x="2820763" y="836342"/>
                          </a:moveTo>
                          <a:cubicBezTo>
                            <a:pt x="2971639" y="836342"/>
                            <a:pt x="3116800" y="809100"/>
                            <a:pt x="3254532" y="744902"/>
                          </a:cubicBezTo>
                          <a:cubicBezTo>
                            <a:pt x="3286631" y="729947"/>
                            <a:pt x="3291870" y="718613"/>
                            <a:pt x="3271010" y="687752"/>
                          </a:cubicBezTo>
                          <a:cubicBezTo>
                            <a:pt x="3154233" y="512396"/>
                            <a:pt x="3163187" y="181974"/>
                            <a:pt x="3320064" y="25288"/>
                          </a:cubicBezTo>
                          <a:cubicBezTo>
                            <a:pt x="3340828" y="4523"/>
                            <a:pt x="3351210" y="237"/>
                            <a:pt x="3376071" y="19478"/>
                          </a:cubicBezTo>
                          <a:cubicBezTo>
                            <a:pt x="3517612" y="128920"/>
                            <a:pt x="3632103" y="256555"/>
                            <a:pt x="3668488" y="438578"/>
                          </a:cubicBezTo>
                          <a:cubicBezTo>
                            <a:pt x="3675156" y="471820"/>
                            <a:pt x="3696206" y="456770"/>
                            <a:pt x="3711637" y="453341"/>
                          </a:cubicBezTo>
                          <a:cubicBezTo>
                            <a:pt x="3818869" y="429348"/>
                            <a:pt x="3930159" y="430196"/>
                            <a:pt x="4037010" y="455818"/>
                          </a:cubicBezTo>
                          <a:cubicBezTo>
                            <a:pt x="4097780" y="470296"/>
                            <a:pt x="4152739" y="498014"/>
                            <a:pt x="4207317" y="527446"/>
                          </a:cubicBezTo>
                          <a:cubicBezTo>
                            <a:pt x="4230654" y="540019"/>
                            <a:pt x="4228082" y="550115"/>
                            <a:pt x="4218271" y="570689"/>
                          </a:cubicBezTo>
                          <a:cubicBezTo>
                            <a:pt x="4130165" y="756617"/>
                            <a:pt x="3976241" y="848915"/>
                            <a:pt x="3780121" y="882728"/>
                          </a:cubicBezTo>
                          <a:cubicBezTo>
                            <a:pt x="3728400" y="891682"/>
                            <a:pt x="3675346" y="899016"/>
                            <a:pt x="3624006" y="893301"/>
                          </a:cubicBezTo>
                          <a:cubicBezTo>
                            <a:pt x="3581049" y="888539"/>
                            <a:pt x="3566856" y="907398"/>
                            <a:pt x="3552474" y="940926"/>
                          </a:cubicBezTo>
                          <a:cubicBezTo>
                            <a:pt x="3451204" y="1179585"/>
                            <a:pt x="3305605" y="1396878"/>
                            <a:pt x="3123372" y="1581292"/>
                          </a:cubicBezTo>
                          <a:cubicBezTo>
                            <a:pt x="2807523" y="1898284"/>
                            <a:pt x="2422523" y="2082593"/>
                            <a:pt x="1987326" y="2167270"/>
                          </a:cubicBezTo>
                          <a:cubicBezTo>
                            <a:pt x="1707291" y="2221943"/>
                            <a:pt x="1424493" y="2243470"/>
                            <a:pt x="1140363" y="2205370"/>
                          </a:cubicBezTo>
                          <a:cubicBezTo>
                            <a:pt x="759648" y="2154411"/>
                            <a:pt x="436560" y="1997344"/>
                            <a:pt x="208341" y="1677685"/>
                          </a:cubicBezTo>
                          <a:cubicBezTo>
                            <a:pt x="32891" y="1431940"/>
                            <a:pt x="-16163" y="1154572"/>
                            <a:pt x="16698" y="859011"/>
                          </a:cubicBezTo>
                          <a:cubicBezTo>
                            <a:pt x="18413" y="843771"/>
                            <a:pt x="23271" y="835484"/>
                            <a:pt x="39749" y="836342"/>
                          </a:cubicBezTo>
                          <a:cubicBezTo>
                            <a:pt x="52703" y="836437"/>
                            <a:pt x="2373088" y="836532"/>
                            <a:pt x="2820763" y="836342"/>
                          </a:cubicBezTo>
                          <a:close/>
                          <a:moveTo>
                            <a:pt x="1071592" y="1429654"/>
                          </a:moveTo>
                          <a:cubicBezTo>
                            <a:pt x="1071592" y="1309067"/>
                            <a:pt x="965865" y="1206959"/>
                            <a:pt x="842992" y="1209055"/>
                          </a:cubicBezTo>
                          <a:cubicBezTo>
                            <a:pt x="719167" y="1211246"/>
                            <a:pt x="614868" y="1314402"/>
                            <a:pt x="617059" y="1433178"/>
                          </a:cubicBezTo>
                          <a:cubicBezTo>
                            <a:pt x="619250" y="1551955"/>
                            <a:pt x="722501" y="1650444"/>
                            <a:pt x="844040" y="1650444"/>
                          </a:cubicBezTo>
                          <a:cubicBezTo>
                            <a:pt x="969865" y="1650444"/>
                            <a:pt x="1071687" y="1551383"/>
                            <a:pt x="1071592" y="1429654"/>
                          </a:cubicBez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6" name="Freeform: Shape 105">
                      <a:extLst>
                        <a:ext uri="{FF2B5EF4-FFF2-40B4-BE49-F238E27FC236}">
                          <a16:creationId xmlns:a16="http://schemas.microsoft.com/office/drawing/2014/main" id="{443228B8-CB31-4ECD-A22D-94426E1F98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09144" y="4565837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5 w 438150"/>
                        <a:gd name="connsiteY1" fmla="*/ 7144 h 438150"/>
                        <a:gd name="connsiteX2" fmla="*/ 439865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5" y="7144"/>
                          </a:lnTo>
                          <a:lnTo>
                            <a:pt x="439865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7" name="Freeform: Shape 106">
                      <a:extLst>
                        <a:ext uri="{FF2B5EF4-FFF2-40B4-BE49-F238E27FC236}">
                          <a16:creationId xmlns:a16="http://schemas.microsoft.com/office/drawing/2014/main" id="{5170CAB5-EA06-4F5A-B7BE-1972612E8F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58051" y="4565837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5 w 438150"/>
                        <a:gd name="connsiteY1" fmla="*/ 7144 h 438150"/>
                        <a:gd name="connsiteX2" fmla="*/ 439865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5" y="7144"/>
                          </a:lnTo>
                          <a:lnTo>
                            <a:pt x="439865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8" name="Freeform: Shape 107">
                      <a:extLst>
                        <a:ext uri="{FF2B5EF4-FFF2-40B4-BE49-F238E27FC236}">
                          <a16:creationId xmlns:a16="http://schemas.microsoft.com/office/drawing/2014/main" id="{E805C117-F51C-4C42-800D-80259C6B8F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06959" y="4565837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09" name="Freeform: Shape 108">
                      <a:extLst>
                        <a:ext uri="{FF2B5EF4-FFF2-40B4-BE49-F238E27FC236}">
                          <a16:creationId xmlns:a16="http://schemas.microsoft.com/office/drawing/2014/main" id="{A42E7487-25C8-4468-9802-0759D674B4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5875" y="4565837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0" name="Freeform: Shape 109">
                      <a:extLst>
                        <a:ext uri="{FF2B5EF4-FFF2-40B4-BE49-F238E27FC236}">
                          <a16:creationId xmlns:a16="http://schemas.microsoft.com/office/drawing/2014/main" id="{2FF40ED2-BDCF-410F-93C2-F8A718B136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04784" y="4565837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1" name="Freeform: Shape 110">
                      <a:extLst>
                        <a:ext uri="{FF2B5EF4-FFF2-40B4-BE49-F238E27FC236}">
                          <a16:creationId xmlns:a16="http://schemas.microsoft.com/office/drawing/2014/main" id="{49E4C674-1631-4675-A1A5-B375AA7F37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258051" y="4516434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5 w 438150"/>
                        <a:gd name="connsiteY1" fmla="*/ 7144 h 438150"/>
                        <a:gd name="connsiteX2" fmla="*/ 439865 w 438150"/>
                        <a:gd name="connsiteY2" fmla="*/ 439864 h 438150"/>
                        <a:gd name="connsiteX3" fmla="*/ 7144 w 438150"/>
                        <a:gd name="connsiteY3" fmla="*/ 439864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5" y="7144"/>
                          </a:lnTo>
                          <a:lnTo>
                            <a:pt x="439865" y="439864"/>
                          </a:lnTo>
                          <a:lnTo>
                            <a:pt x="7144" y="439864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2" name="Freeform: Shape 111">
                      <a:extLst>
                        <a:ext uri="{FF2B5EF4-FFF2-40B4-BE49-F238E27FC236}">
                          <a16:creationId xmlns:a16="http://schemas.microsoft.com/office/drawing/2014/main" id="{B8265EFD-B8E3-4D78-BEC6-C4DBE694AD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06959" y="4516434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4 h 438150"/>
                        <a:gd name="connsiteX3" fmla="*/ 7144 w 438150"/>
                        <a:gd name="connsiteY3" fmla="*/ 439864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4"/>
                          </a:lnTo>
                          <a:lnTo>
                            <a:pt x="7144" y="439864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3" name="Freeform: Shape 112">
                      <a:extLst>
                        <a:ext uri="{FF2B5EF4-FFF2-40B4-BE49-F238E27FC236}">
                          <a16:creationId xmlns:a16="http://schemas.microsoft.com/office/drawing/2014/main" id="{A3C70D3F-2C9C-49ED-B622-4CAE1589E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5875" y="4516434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4 h 438150"/>
                        <a:gd name="connsiteX3" fmla="*/ 7144 w 438150"/>
                        <a:gd name="connsiteY3" fmla="*/ 439864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4"/>
                          </a:lnTo>
                          <a:lnTo>
                            <a:pt x="7144" y="439864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  <p:sp>
                  <p:nvSpPr>
                    <p:cNvPr id="114" name="Freeform: Shape 113">
                      <a:extLst>
                        <a:ext uri="{FF2B5EF4-FFF2-40B4-BE49-F238E27FC236}">
                          <a16:creationId xmlns:a16="http://schemas.microsoft.com/office/drawing/2014/main" id="{119E2D13-E58F-4A1F-8F14-9EF42BF10F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55875" y="4467570"/>
                      <a:ext cx="36352" cy="36352"/>
                    </a:xfrm>
                    <a:custGeom>
                      <a:avLst/>
                      <a:gdLst>
                        <a:gd name="connsiteX0" fmla="*/ 7144 w 438150"/>
                        <a:gd name="connsiteY0" fmla="*/ 7144 h 438150"/>
                        <a:gd name="connsiteX1" fmla="*/ 439864 w 438150"/>
                        <a:gd name="connsiteY1" fmla="*/ 7144 h 438150"/>
                        <a:gd name="connsiteX2" fmla="*/ 439864 w 438150"/>
                        <a:gd name="connsiteY2" fmla="*/ 439865 h 438150"/>
                        <a:gd name="connsiteX3" fmla="*/ 7144 w 438150"/>
                        <a:gd name="connsiteY3" fmla="*/ 439865 h 4381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38150" h="438150">
                          <a:moveTo>
                            <a:pt x="7144" y="7144"/>
                          </a:moveTo>
                          <a:lnTo>
                            <a:pt x="439864" y="7144"/>
                          </a:lnTo>
                          <a:lnTo>
                            <a:pt x="439864" y="439865"/>
                          </a:lnTo>
                          <a:lnTo>
                            <a:pt x="7144" y="43986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CB5397F0-187B-4232-B097-D8A4046582F2}"/>
                      </a:ext>
                    </a:extLst>
                  </p:cNvPr>
                  <p:cNvSpPr/>
                  <p:nvPr/>
                </p:nvSpPr>
                <p:spPr>
                  <a:xfrm>
                    <a:off x="7385969" y="4256047"/>
                    <a:ext cx="381000" cy="104775"/>
                  </a:xfrm>
                  <a:custGeom>
                    <a:avLst/>
                    <a:gdLst>
                      <a:gd name="connsiteX0" fmla="*/ 375761 w 381000"/>
                      <a:gd name="connsiteY0" fmla="*/ 7144 h 104775"/>
                      <a:gd name="connsiteX1" fmla="*/ 374809 w 381000"/>
                      <a:gd name="connsiteY1" fmla="*/ 7144 h 104775"/>
                      <a:gd name="connsiteX2" fmla="*/ 337661 w 381000"/>
                      <a:gd name="connsiteY2" fmla="*/ 7144 h 104775"/>
                      <a:gd name="connsiteX3" fmla="*/ 51911 w 381000"/>
                      <a:gd name="connsiteY3" fmla="*/ 7144 h 104775"/>
                      <a:gd name="connsiteX4" fmla="*/ 27146 w 381000"/>
                      <a:gd name="connsiteY4" fmla="*/ 7144 h 104775"/>
                      <a:gd name="connsiteX5" fmla="*/ 13811 w 381000"/>
                      <a:gd name="connsiteY5" fmla="*/ 7144 h 104775"/>
                      <a:gd name="connsiteX6" fmla="*/ 7144 w 381000"/>
                      <a:gd name="connsiteY6" fmla="*/ 13811 h 104775"/>
                      <a:gd name="connsiteX7" fmla="*/ 7144 w 381000"/>
                      <a:gd name="connsiteY7" fmla="*/ 90964 h 104775"/>
                      <a:gd name="connsiteX8" fmla="*/ 13811 w 381000"/>
                      <a:gd name="connsiteY8" fmla="*/ 97631 h 104775"/>
                      <a:gd name="connsiteX9" fmla="*/ 52864 w 381000"/>
                      <a:gd name="connsiteY9" fmla="*/ 97631 h 104775"/>
                      <a:gd name="connsiteX10" fmla="*/ 59531 w 381000"/>
                      <a:gd name="connsiteY10" fmla="*/ 90964 h 104775"/>
                      <a:gd name="connsiteX11" fmla="*/ 59531 w 381000"/>
                      <a:gd name="connsiteY11" fmla="*/ 58579 h 104775"/>
                      <a:gd name="connsiteX12" fmla="*/ 330994 w 381000"/>
                      <a:gd name="connsiteY12" fmla="*/ 58579 h 104775"/>
                      <a:gd name="connsiteX13" fmla="*/ 330994 w 381000"/>
                      <a:gd name="connsiteY13" fmla="*/ 90964 h 104775"/>
                      <a:gd name="connsiteX14" fmla="*/ 338614 w 381000"/>
                      <a:gd name="connsiteY14" fmla="*/ 97631 h 104775"/>
                      <a:gd name="connsiteX15" fmla="*/ 375761 w 381000"/>
                      <a:gd name="connsiteY15" fmla="*/ 97631 h 104775"/>
                      <a:gd name="connsiteX16" fmla="*/ 382429 w 381000"/>
                      <a:gd name="connsiteY16" fmla="*/ 90964 h 104775"/>
                      <a:gd name="connsiteX17" fmla="*/ 382429 w 381000"/>
                      <a:gd name="connsiteY17" fmla="*/ 51911 h 104775"/>
                      <a:gd name="connsiteX18" fmla="*/ 382429 w 381000"/>
                      <a:gd name="connsiteY18" fmla="*/ 12859 h 104775"/>
                      <a:gd name="connsiteX19" fmla="*/ 375761 w 381000"/>
                      <a:gd name="connsiteY19" fmla="*/ 7144 h 104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381000" h="104775">
                        <a:moveTo>
                          <a:pt x="375761" y="7144"/>
                        </a:moveTo>
                        <a:lnTo>
                          <a:pt x="374809" y="7144"/>
                        </a:lnTo>
                        <a:lnTo>
                          <a:pt x="337661" y="7144"/>
                        </a:lnTo>
                        <a:lnTo>
                          <a:pt x="51911" y="7144"/>
                        </a:lnTo>
                        <a:lnTo>
                          <a:pt x="27146" y="7144"/>
                        </a:lnTo>
                        <a:lnTo>
                          <a:pt x="13811" y="7144"/>
                        </a:lnTo>
                        <a:cubicBezTo>
                          <a:pt x="10001" y="7144"/>
                          <a:pt x="7144" y="10001"/>
                          <a:pt x="7144" y="13811"/>
                        </a:cubicBezTo>
                        <a:lnTo>
                          <a:pt x="7144" y="90964"/>
                        </a:lnTo>
                        <a:cubicBezTo>
                          <a:pt x="7144" y="94774"/>
                          <a:pt x="10001" y="97631"/>
                          <a:pt x="13811" y="97631"/>
                        </a:cubicBezTo>
                        <a:lnTo>
                          <a:pt x="52864" y="97631"/>
                        </a:lnTo>
                        <a:cubicBezTo>
                          <a:pt x="56674" y="97631"/>
                          <a:pt x="59531" y="94774"/>
                          <a:pt x="59531" y="90964"/>
                        </a:cubicBezTo>
                        <a:lnTo>
                          <a:pt x="59531" y="58579"/>
                        </a:lnTo>
                        <a:lnTo>
                          <a:pt x="330994" y="58579"/>
                        </a:lnTo>
                        <a:lnTo>
                          <a:pt x="330994" y="90964"/>
                        </a:lnTo>
                        <a:cubicBezTo>
                          <a:pt x="330994" y="94774"/>
                          <a:pt x="333851" y="97631"/>
                          <a:pt x="338614" y="97631"/>
                        </a:cubicBezTo>
                        <a:lnTo>
                          <a:pt x="375761" y="97631"/>
                        </a:lnTo>
                        <a:cubicBezTo>
                          <a:pt x="379571" y="97631"/>
                          <a:pt x="382429" y="94774"/>
                          <a:pt x="382429" y="90964"/>
                        </a:cubicBezTo>
                        <a:lnTo>
                          <a:pt x="382429" y="51911"/>
                        </a:lnTo>
                        <a:lnTo>
                          <a:pt x="382429" y="12859"/>
                        </a:lnTo>
                        <a:cubicBezTo>
                          <a:pt x="382429" y="9049"/>
                          <a:pt x="379571" y="7144"/>
                          <a:pt x="375761" y="7144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B83CA8BD-1168-42E3-8BCD-0229DECA9091}"/>
                      </a:ext>
                    </a:extLst>
                  </p:cNvPr>
                  <p:cNvSpPr/>
                  <p:nvPr/>
                </p:nvSpPr>
                <p:spPr>
                  <a:xfrm>
                    <a:off x="7385969" y="4553227"/>
                    <a:ext cx="381000" cy="104775"/>
                  </a:xfrm>
                  <a:custGeom>
                    <a:avLst/>
                    <a:gdLst>
                      <a:gd name="connsiteX0" fmla="*/ 374809 w 381000"/>
                      <a:gd name="connsiteY0" fmla="*/ 8096 h 104775"/>
                      <a:gd name="connsiteX1" fmla="*/ 337661 w 381000"/>
                      <a:gd name="connsiteY1" fmla="*/ 8096 h 104775"/>
                      <a:gd name="connsiteX2" fmla="*/ 330994 w 381000"/>
                      <a:gd name="connsiteY2" fmla="*/ 14764 h 104775"/>
                      <a:gd name="connsiteX3" fmla="*/ 330994 w 381000"/>
                      <a:gd name="connsiteY3" fmla="*/ 46196 h 104775"/>
                      <a:gd name="connsiteX4" fmla="*/ 58579 w 381000"/>
                      <a:gd name="connsiteY4" fmla="*/ 46196 h 104775"/>
                      <a:gd name="connsiteX5" fmla="*/ 58579 w 381000"/>
                      <a:gd name="connsiteY5" fmla="*/ 13811 h 104775"/>
                      <a:gd name="connsiteX6" fmla="*/ 50959 w 381000"/>
                      <a:gd name="connsiteY6" fmla="*/ 7144 h 104775"/>
                      <a:gd name="connsiteX7" fmla="*/ 13811 w 381000"/>
                      <a:gd name="connsiteY7" fmla="*/ 7144 h 104775"/>
                      <a:gd name="connsiteX8" fmla="*/ 7144 w 381000"/>
                      <a:gd name="connsiteY8" fmla="*/ 14764 h 104775"/>
                      <a:gd name="connsiteX9" fmla="*/ 7144 w 381000"/>
                      <a:gd name="connsiteY9" fmla="*/ 90964 h 104775"/>
                      <a:gd name="connsiteX10" fmla="*/ 13811 w 381000"/>
                      <a:gd name="connsiteY10" fmla="*/ 97631 h 104775"/>
                      <a:gd name="connsiteX11" fmla="*/ 27146 w 381000"/>
                      <a:gd name="connsiteY11" fmla="*/ 97631 h 104775"/>
                      <a:gd name="connsiteX12" fmla="*/ 52864 w 381000"/>
                      <a:gd name="connsiteY12" fmla="*/ 97631 h 104775"/>
                      <a:gd name="connsiteX13" fmla="*/ 338614 w 381000"/>
                      <a:gd name="connsiteY13" fmla="*/ 97631 h 104775"/>
                      <a:gd name="connsiteX14" fmla="*/ 374809 w 381000"/>
                      <a:gd name="connsiteY14" fmla="*/ 97631 h 104775"/>
                      <a:gd name="connsiteX15" fmla="*/ 375761 w 381000"/>
                      <a:gd name="connsiteY15" fmla="*/ 97631 h 104775"/>
                      <a:gd name="connsiteX16" fmla="*/ 382429 w 381000"/>
                      <a:gd name="connsiteY16" fmla="*/ 90964 h 104775"/>
                      <a:gd name="connsiteX17" fmla="*/ 382429 w 381000"/>
                      <a:gd name="connsiteY17" fmla="*/ 14764 h 104775"/>
                      <a:gd name="connsiteX18" fmla="*/ 374809 w 381000"/>
                      <a:gd name="connsiteY18" fmla="*/ 8096 h 104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81000" h="104775">
                        <a:moveTo>
                          <a:pt x="374809" y="8096"/>
                        </a:moveTo>
                        <a:lnTo>
                          <a:pt x="337661" y="8096"/>
                        </a:lnTo>
                        <a:cubicBezTo>
                          <a:pt x="333851" y="8096"/>
                          <a:pt x="330994" y="10954"/>
                          <a:pt x="330994" y="14764"/>
                        </a:cubicBezTo>
                        <a:lnTo>
                          <a:pt x="330994" y="46196"/>
                        </a:lnTo>
                        <a:lnTo>
                          <a:pt x="58579" y="46196"/>
                        </a:lnTo>
                        <a:lnTo>
                          <a:pt x="58579" y="13811"/>
                        </a:lnTo>
                        <a:cubicBezTo>
                          <a:pt x="58579" y="10001"/>
                          <a:pt x="55721" y="7144"/>
                          <a:pt x="50959" y="7144"/>
                        </a:cubicBezTo>
                        <a:lnTo>
                          <a:pt x="13811" y="7144"/>
                        </a:lnTo>
                        <a:cubicBezTo>
                          <a:pt x="10001" y="7144"/>
                          <a:pt x="7144" y="10001"/>
                          <a:pt x="7144" y="14764"/>
                        </a:cubicBezTo>
                        <a:lnTo>
                          <a:pt x="7144" y="90964"/>
                        </a:lnTo>
                        <a:cubicBezTo>
                          <a:pt x="7144" y="94774"/>
                          <a:pt x="10001" y="97631"/>
                          <a:pt x="13811" y="97631"/>
                        </a:cubicBezTo>
                        <a:lnTo>
                          <a:pt x="27146" y="97631"/>
                        </a:lnTo>
                        <a:lnTo>
                          <a:pt x="52864" y="97631"/>
                        </a:lnTo>
                        <a:lnTo>
                          <a:pt x="338614" y="97631"/>
                        </a:lnTo>
                        <a:lnTo>
                          <a:pt x="374809" y="97631"/>
                        </a:lnTo>
                        <a:lnTo>
                          <a:pt x="375761" y="97631"/>
                        </a:lnTo>
                        <a:cubicBezTo>
                          <a:pt x="379571" y="97631"/>
                          <a:pt x="382429" y="94774"/>
                          <a:pt x="382429" y="90964"/>
                        </a:cubicBezTo>
                        <a:lnTo>
                          <a:pt x="382429" y="14764"/>
                        </a:lnTo>
                        <a:cubicBezTo>
                          <a:pt x="381476" y="10954"/>
                          <a:pt x="378619" y="8096"/>
                          <a:pt x="374809" y="8096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</p:grp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9EB39ED0-3263-4900-A0B5-FE60338F1857}"/>
              </a:ext>
            </a:extLst>
          </p:cNvPr>
          <p:cNvCxnSpPr>
            <a:cxnSpLocks/>
          </p:cNvCxnSpPr>
          <p:nvPr/>
        </p:nvCxnSpPr>
        <p:spPr>
          <a:xfrm>
            <a:off x="425962" y="2998647"/>
            <a:ext cx="2106223" cy="0"/>
          </a:xfrm>
          <a:prstGeom prst="straightConnector1">
            <a:avLst/>
          </a:prstGeom>
          <a:ln w="12700" cap="rnd">
            <a:solidFill>
              <a:schemeClr val="bg2"/>
            </a:solidFill>
            <a:prstDash val="solid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026A610-F1E7-4506-A98E-E3B9389D0C82}"/>
              </a:ext>
            </a:extLst>
          </p:cNvPr>
          <p:cNvCxnSpPr>
            <a:cxnSpLocks/>
          </p:cNvCxnSpPr>
          <p:nvPr/>
        </p:nvCxnSpPr>
        <p:spPr>
          <a:xfrm>
            <a:off x="9659816" y="2998647"/>
            <a:ext cx="2106223" cy="0"/>
          </a:xfrm>
          <a:prstGeom prst="straightConnector1">
            <a:avLst/>
          </a:prstGeom>
          <a:ln w="12700" cap="rnd">
            <a:solidFill>
              <a:schemeClr val="bg2"/>
            </a:solidFill>
            <a:prstDash val="solid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61D345C-0AE7-4AE3-B6C3-398BBE10EF41}"/>
              </a:ext>
            </a:extLst>
          </p:cNvPr>
          <p:cNvCxnSpPr>
            <a:cxnSpLocks/>
          </p:cNvCxnSpPr>
          <p:nvPr/>
        </p:nvCxnSpPr>
        <p:spPr>
          <a:xfrm>
            <a:off x="2734426" y="2998647"/>
            <a:ext cx="2106223" cy="0"/>
          </a:xfrm>
          <a:prstGeom prst="straightConnector1">
            <a:avLst/>
          </a:prstGeom>
          <a:ln w="12700" cap="rnd">
            <a:solidFill>
              <a:schemeClr val="bg2"/>
            </a:solidFill>
            <a:prstDash val="solid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CFEB6601-52C4-4F0F-A326-7A9081C00BB4}"/>
              </a:ext>
            </a:extLst>
          </p:cNvPr>
          <p:cNvCxnSpPr>
            <a:cxnSpLocks/>
          </p:cNvCxnSpPr>
          <p:nvPr/>
        </p:nvCxnSpPr>
        <p:spPr>
          <a:xfrm>
            <a:off x="5042889" y="2998647"/>
            <a:ext cx="2106223" cy="0"/>
          </a:xfrm>
          <a:prstGeom prst="straightConnector1">
            <a:avLst/>
          </a:prstGeom>
          <a:ln w="12700" cap="rnd">
            <a:solidFill>
              <a:schemeClr val="bg2"/>
            </a:solidFill>
            <a:prstDash val="solid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3933E015-4DCB-41AF-A427-53F37FFF014A}"/>
              </a:ext>
            </a:extLst>
          </p:cNvPr>
          <p:cNvCxnSpPr>
            <a:cxnSpLocks/>
          </p:cNvCxnSpPr>
          <p:nvPr/>
        </p:nvCxnSpPr>
        <p:spPr>
          <a:xfrm>
            <a:off x="7351353" y="2998647"/>
            <a:ext cx="2106223" cy="0"/>
          </a:xfrm>
          <a:prstGeom prst="straightConnector1">
            <a:avLst/>
          </a:prstGeom>
          <a:ln w="12700" cap="rnd">
            <a:solidFill>
              <a:schemeClr val="bg2"/>
            </a:solidFill>
            <a:prstDash val="solid"/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Graphic 128">
            <a:extLst>
              <a:ext uri="{FF2B5EF4-FFF2-40B4-BE49-F238E27FC236}">
                <a16:creationId xmlns:a16="http://schemas.microsoft.com/office/drawing/2014/main" id="{3D6E8B18-3AEE-4673-8C3B-41D3B0047B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2829" y="2054043"/>
            <a:ext cx="452489" cy="452489"/>
          </a:xfrm>
          <a:prstGeom prst="rect">
            <a:avLst/>
          </a:prstGeom>
        </p:spPr>
      </p:pic>
      <p:sp>
        <p:nvSpPr>
          <p:cNvPr id="130" name="TextBox 129">
            <a:extLst>
              <a:ext uri="{FF2B5EF4-FFF2-40B4-BE49-F238E27FC236}">
                <a16:creationId xmlns:a16="http://schemas.microsoft.com/office/drawing/2014/main" id="{B3C7F350-D04A-4F2A-8EF2-9723CD6CDEEC}"/>
              </a:ext>
            </a:extLst>
          </p:cNvPr>
          <p:cNvSpPr txBox="1"/>
          <p:nvPr/>
        </p:nvSpPr>
        <p:spPr>
          <a:xfrm>
            <a:off x="676255" y="2573938"/>
            <a:ext cx="1605637" cy="390912"/>
          </a:xfrm>
          <a:prstGeom prst="rect">
            <a:avLst/>
          </a:prstGeom>
          <a:noFill/>
        </p:spPr>
        <p:txBody>
          <a:bodyPr wrap="square" lIns="0" tIns="143366" rIns="0" bIns="143366" rtlCol="0" anchor="ctr">
            <a:noAutofit/>
          </a:bodyPr>
          <a:lstStyle/>
          <a:p>
            <a:pPr marL="0" marR="0" lvl="0" indent="0" algn="ctr" defTabSz="93193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App Service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0C4C0459-6907-499B-83AC-9E527EC75D32}"/>
              </a:ext>
            </a:extLst>
          </p:cNvPr>
          <p:cNvSpPr txBox="1"/>
          <p:nvPr/>
        </p:nvSpPr>
        <p:spPr>
          <a:xfrm>
            <a:off x="676255" y="3049759"/>
            <a:ext cx="1605637" cy="103412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Deploy web apps or APIs using containers in a PaaS environment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33" name="Graphic 132">
            <a:extLst>
              <a:ext uri="{FF2B5EF4-FFF2-40B4-BE49-F238E27FC236}">
                <a16:creationId xmlns:a16="http://schemas.microsoft.com/office/drawing/2014/main" id="{A66FCC3A-6A9D-4031-A15D-C8A5E62803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49412" y="2042162"/>
            <a:ext cx="476250" cy="476250"/>
          </a:xfrm>
          <a:prstGeom prst="rect">
            <a:avLst/>
          </a:prstGeom>
        </p:spPr>
      </p:pic>
      <p:sp>
        <p:nvSpPr>
          <p:cNvPr id="134" name="TextBox 133">
            <a:extLst>
              <a:ext uri="{FF2B5EF4-FFF2-40B4-BE49-F238E27FC236}">
                <a16:creationId xmlns:a16="http://schemas.microsoft.com/office/drawing/2014/main" id="{066DFD92-8F94-47FB-80E6-376423B6C79C}"/>
              </a:ext>
            </a:extLst>
          </p:cNvPr>
          <p:cNvSpPr txBox="1"/>
          <p:nvPr/>
        </p:nvSpPr>
        <p:spPr>
          <a:xfrm>
            <a:off x="2984719" y="2573938"/>
            <a:ext cx="1605637" cy="390912"/>
          </a:xfrm>
          <a:prstGeom prst="rect">
            <a:avLst/>
          </a:prstGeom>
          <a:noFill/>
        </p:spPr>
        <p:txBody>
          <a:bodyPr wrap="square" lIns="0" tIns="143366" rIns="0" bIns="143366" rtlCol="0" anchor="ctr">
            <a:noAutofit/>
          </a:bodyPr>
          <a:lstStyle/>
          <a:p>
            <a:pPr marL="0" marR="0" lvl="0" indent="0" algn="ctr" defTabSz="93193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Service Fabric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13476EE-35E8-413D-BD0F-D5748778640B}"/>
              </a:ext>
            </a:extLst>
          </p:cNvPr>
          <p:cNvSpPr txBox="1"/>
          <p:nvPr/>
        </p:nvSpPr>
        <p:spPr>
          <a:xfrm>
            <a:off x="2984719" y="3049759"/>
            <a:ext cx="1605637" cy="121879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sz="1200">
                <a:solidFill>
                  <a:srgbClr val="000000"/>
                </a:solidFill>
                <a:latin typeface="Segoe UI" panose="020B0502040204020203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Modernize .NET applications to microservices using Windows Server containers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456B59EE-8B3E-4F23-A1EB-F3674E05A622}"/>
              </a:ext>
            </a:extLst>
          </p:cNvPr>
          <p:cNvSpPr txBox="1"/>
          <p:nvPr/>
        </p:nvSpPr>
        <p:spPr>
          <a:xfrm>
            <a:off x="5174905" y="2573938"/>
            <a:ext cx="1842191" cy="390912"/>
          </a:xfrm>
          <a:prstGeom prst="rect">
            <a:avLst/>
          </a:prstGeom>
          <a:noFill/>
        </p:spPr>
        <p:txBody>
          <a:bodyPr wrap="square" lIns="0" tIns="143366" rIns="0" bIns="143366" rtlCol="0" anchor="ctr">
            <a:noAutofit/>
          </a:bodyPr>
          <a:lstStyle/>
          <a:p>
            <a:pPr marL="0" marR="0" lvl="0" indent="0" algn="ctr" defTabSz="93193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Kubernetes Service</a:t>
            </a:r>
          </a:p>
        </p:txBody>
      </p:sp>
      <p:pic>
        <p:nvPicPr>
          <p:cNvPr id="2052" name="Picture 4" descr="Image result for azure container instance">
            <a:extLst>
              <a:ext uri="{FF2B5EF4-FFF2-40B4-BE49-F238E27FC236}">
                <a16:creationId xmlns:a16="http://schemas.microsoft.com/office/drawing/2014/main" id="{B2CB9DC4-9969-4E95-B1C0-531346E89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8585" y="2025200"/>
            <a:ext cx="971759" cy="510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TextBox 144">
            <a:extLst>
              <a:ext uri="{FF2B5EF4-FFF2-40B4-BE49-F238E27FC236}">
                <a16:creationId xmlns:a16="http://schemas.microsoft.com/office/drawing/2014/main" id="{B3FDB08F-136F-485E-8C88-C57DBDC9BDA8}"/>
              </a:ext>
            </a:extLst>
          </p:cNvPr>
          <p:cNvSpPr txBox="1"/>
          <p:nvPr/>
        </p:nvSpPr>
        <p:spPr>
          <a:xfrm>
            <a:off x="7483369" y="2573938"/>
            <a:ext cx="1842191" cy="390912"/>
          </a:xfrm>
          <a:prstGeom prst="rect">
            <a:avLst/>
          </a:prstGeom>
          <a:noFill/>
        </p:spPr>
        <p:txBody>
          <a:bodyPr wrap="square" lIns="0" tIns="143366" rIns="0" bIns="143366" rtlCol="0" anchor="ctr">
            <a:noAutofit/>
          </a:bodyPr>
          <a:lstStyle/>
          <a:p>
            <a:pPr marL="0" marR="0" lvl="0" indent="0" algn="ctr" defTabSz="93193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Container Instance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B5E5225-BDFF-4C3A-AFA0-097453AF17B8}"/>
              </a:ext>
            </a:extLst>
          </p:cNvPr>
          <p:cNvSpPr txBox="1"/>
          <p:nvPr/>
        </p:nvSpPr>
        <p:spPr>
          <a:xfrm>
            <a:off x="5164901" y="3049759"/>
            <a:ext cx="1895085" cy="8494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R="0" lvl="0" indent="0" algn="ctr" fontAlgn="auto">
              <a:spcBef>
                <a:spcPts val="882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000000"/>
                </a:solidFill>
                <a:latin typeface="Segoe UI" panose="020B0502040204020203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Scale and orchestrate Linux containers using Kubernetes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685D935C-E2A4-4A01-A7C2-F4B72E3947AF}"/>
              </a:ext>
            </a:extLst>
          </p:cNvPr>
          <p:cNvSpPr txBox="1"/>
          <p:nvPr/>
        </p:nvSpPr>
        <p:spPr>
          <a:xfrm>
            <a:off x="9924132" y="2573938"/>
            <a:ext cx="1577591" cy="390912"/>
          </a:xfrm>
          <a:prstGeom prst="rect">
            <a:avLst/>
          </a:prstGeom>
          <a:noFill/>
        </p:spPr>
        <p:txBody>
          <a:bodyPr wrap="square" lIns="0" tIns="143366" rIns="0" bIns="143366" rtlCol="0" anchor="ctr">
            <a:noAutofit/>
          </a:bodyPr>
          <a:lstStyle/>
          <a:p>
            <a:pPr marL="0" marR="0" lvl="0" indent="0" algn="ctr" defTabSz="93193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Ecosystem</a:t>
            </a:r>
          </a:p>
        </p:txBody>
      </p:sp>
      <p:pic>
        <p:nvPicPr>
          <p:cNvPr id="2054" name="Picture 6" descr="Image result for docker logo png">
            <a:extLst>
              <a:ext uri="{FF2B5EF4-FFF2-40B4-BE49-F238E27FC236}">
                <a16:creationId xmlns:a16="http://schemas.microsoft.com/office/drawing/2014/main" id="{133AB05E-5CDA-4EAD-A15C-4C6F71300D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4790"/>
          <a:stretch/>
        </p:blipFill>
        <p:spPr bwMode="auto">
          <a:xfrm>
            <a:off x="9582559" y="2230027"/>
            <a:ext cx="555052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openshift logo png">
            <a:extLst>
              <a:ext uri="{FF2B5EF4-FFF2-40B4-BE49-F238E27FC236}">
                <a16:creationId xmlns:a16="http://schemas.microsoft.com/office/drawing/2014/main" id="{10A231FD-B366-49D4-8A6A-24B56E4A3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260650" y="2227354"/>
            <a:ext cx="379258" cy="31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pivotal cloud foundry logo png">
            <a:extLst>
              <a:ext uri="{FF2B5EF4-FFF2-40B4-BE49-F238E27FC236}">
                <a16:creationId xmlns:a16="http://schemas.microsoft.com/office/drawing/2014/main" id="{DACCBBEE-BC01-4958-B4DE-F6E0385DDF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868299" y="2238736"/>
            <a:ext cx="361120" cy="287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mesosphere logo png">
            <a:extLst>
              <a:ext uri="{FF2B5EF4-FFF2-40B4-BE49-F238E27FC236}">
                <a16:creationId xmlns:a16="http://schemas.microsoft.com/office/drawing/2014/main" id="{5FDCF1A2-0A79-4D94-A69C-70AFE8FF9D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337471" y="2285903"/>
            <a:ext cx="541020" cy="22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7D9E934B-CF63-47F7-985E-D74C9DE37E05}"/>
              </a:ext>
            </a:extLst>
          </p:cNvPr>
          <p:cNvSpPr txBox="1"/>
          <p:nvPr/>
        </p:nvSpPr>
        <p:spPr>
          <a:xfrm>
            <a:off x="9934241" y="3049759"/>
            <a:ext cx="1557373" cy="103412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R="0" lvl="0" indent="0" algn="ct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000000"/>
                </a:solidFill>
                <a:latin typeface="Segoe UI" panose="020B0502040204020203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Bring your Partner solutions that run great on Azure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2E1F15-6A1B-4D83-80B4-7CBD1FD105BE}"/>
              </a:ext>
            </a:extLst>
          </p:cNvPr>
          <p:cNvSpPr/>
          <p:nvPr/>
        </p:nvSpPr>
        <p:spPr>
          <a:xfrm>
            <a:off x="7533692" y="3049758"/>
            <a:ext cx="1741544" cy="103412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spcBef>
                <a:spcPts val="882"/>
              </a:spcBef>
              <a:spcAft>
                <a:spcPts val="600"/>
              </a:spcAft>
            </a:pPr>
            <a:r>
              <a:rPr lang="en-US" sz="1200">
                <a:solidFill>
                  <a:srgbClr val="000000"/>
                </a:solidFill>
                <a:latin typeface="Segoe UI" panose="020B0502040204020203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Elastically burst from your Azure Kubernetes Service (AKS) cluster</a:t>
            </a:r>
          </a:p>
        </p:txBody>
      </p:sp>
      <p:sp>
        <p:nvSpPr>
          <p:cNvPr id="52" name="Graphic 27">
            <a:extLst>
              <a:ext uri="{FF2B5EF4-FFF2-40B4-BE49-F238E27FC236}">
                <a16:creationId xmlns:a16="http://schemas.microsoft.com/office/drawing/2014/main" id="{8B84C6CF-5839-4929-AA2D-46E7833E4A8D}"/>
              </a:ext>
            </a:extLst>
          </p:cNvPr>
          <p:cNvSpPr/>
          <p:nvPr/>
        </p:nvSpPr>
        <p:spPr>
          <a:xfrm>
            <a:off x="5746722" y="2054043"/>
            <a:ext cx="675575" cy="525572"/>
          </a:xfrm>
          <a:custGeom>
            <a:avLst/>
            <a:gdLst>
              <a:gd name="connsiteX0" fmla="*/ 800982 w 944903"/>
              <a:gd name="connsiteY0" fmla="*/ 232647 h 698098"/>
              <a:gd name="connsiteX1" fmla="*/ 800982 w 944903"/>
              <a:gd name="connsiteY1" fmla="*/ 463989 h 698098"/>
              <a:gd name="connsiteX2" fmla="*/ 943776 w 944903"/>
              <a:gd name="connsiteY2" fmla="*/ 409710 h 698098"/>
              <a:gd name="connsiteX3" fmla="*/ 943776 w 944903"/>
              <a:gd name="connsiteY3" fmla="*/ 284052 h 698098"/>
              <a:gd name="connsiteX4" fmla="*/ 743865 w 944903"/>
              <a:gd name="connsiteY4" fmla="*/ 432557 h 698098"/>
              <a:gd name="connsiteX5" fmla="*/ 735297 w 944903"/>
              <a:gd name="connsiteY5" fmla="*/ 429701 h 698098"/>
              <a:gd name="connsiteX6" fmla="*/ 735297 w 944903"/>
              <a:gd name="connsiteY6" fmla="*/ 266917 h 698098"/>
              <a:gd name="connsiteX7" fmla="*/ 743865 w 944903"/>
              <a:gd name="connsiteY7" fmla="*/ 264061 h 698098"/>
              <a:gd name="connsiteX8" fmla="*/ 752433 w 944903"/>
              <a:gd name="connsiteY8" fmla="*/ 261205 h 698098"/>
              <a:gd name="connsiteX9" fmla="*/ 763856 w 944903"/>
              <a:gd name="connsiteY9" fmla="*/ 258349 h 698098"/>
              <a:gd name="connsiteX10" fmla="*/ 763856 w 944903"/>
              <a:gd name="connsiteY10" fmla="*/ 438269 h 698098"/>
              <a:gd name="connsiteX11" fmla="*/ 752433 w 944903"/>
              <a:gd name="connsiteY11" fmla="*/ 432557 h 698098"/>
              <a:gd name="connsiteX12" fmla="*/ 709595 w 944903"/>
              <a:gd name="connsiteY12" fmla="*/ 421133 h 698098"/>
              <a:gd name="connsiteX13" fmla="*/ 701027 w 944903"/>
              <a:gd name="connsiteY13" fmla="*/ 418278 h 698098"/>
              <a:gd name="connsiteX14" fmla="*/ 701027 w 944903"/>
              <a:gd name="connsiteY14" fmla="*/ 278340 h 698098"/>
              <a:gd name="connsiteX15" fmla="*/ 723944 w 944903"/>
              <a:gd name="connsiteY15" fmla="*/ 272629 h 698098"/>
              <a:gd name="connsiteX16" fmla="*/ 723944 w 944903"/>
              <a:gd name="connsiteY16" fmla="*/ 426845 h 698098"/>
              <a:gd name="connsiteX17" fmla="*/ 715289 w 944903"/>
              <a:gd name="connsiteY17" fmla="*/ 423989 h 698098"/>
              <a:gd name="connsiteX18" fmla="*/ 681036 w 944903"/>
              <a:gd name="connsiteY18" fmla="*/ 409710 h 698098"/>
              <a:gd name="connsiteX19" fmla="*/ 675324 w 944903"/>
              <a:gd name="connsiteY19" fmla="*/ 409710 h 698098"/>
              <a:gd name="connsiteX20" fmla="*/ 675324 w 944903"/>
              <a:gd name="connsiteY20" fmla="*/ 284052 h 698098"/>
              <a:gd name="connsiteX21" fmla="*/ 692459 w 944903"/>
              <a:gd name="connsiteY21" fmla="*/ 278340 h 698098"/>
              <a:gd name="connsiteX22" fmla="*/ 692459 w 944903"/>
              <a:gd name="connsiteY22" fmla="*/ 415422 h 698098"/>
              <a:gd name="connsiteX23" fmla="*/ 669613 w 944903"/>
              <a:gd name="connsiteY23" fmla="*/ 269773 h 698098"/>
              <a:gd name="connsiteX24" fmla="*/ 669613 w 944903"/>
              <a:gd name="connsiteY24" fmla="*/ 421133 h 698098"/>
              <a:gd name="connsiteX25" fmla="*/ 778135 w 944903"/>
              <a:gd name="connsiteY25" fmla="*/ 463989 h 698098"/>
              <a:gd name="connsiteX26" fmla="*/ 778135 w 944903"/>
              <a:gd name="connsiteY26" fmla="*/ 232647 h 698098"/>
              <a:gd name="connsiteX27" fmla="*/ 626775 w 944903"/>
              <a:gd name="connsiteY27" fmla="*/ 1322 h 698098"/>
              <a:gd name="connsiteX28" fmla="*/ 626775 w 944903"/>
              <a:gd name="connsiteY28" fmla="*/ 235503 h 698098"/>
              <a:gd name="connsiteX29" fmla="*/ 772424 w 944903"/>
              <a:gd name="connsiteY29" fmla="*/ 178385 h 698098"/>
              <a:gd name="connsiteX30" fmla="*/ 772424 w 944903"/>
              <a:gd name="connsiteY30" fmla="*/ 49872 h 698098"/>
              <a:gd name="connsiteX31" fmla="*/ 626775 w 944903"/>
              <a:gd name="connsiteY31" fmla="*/ 463989 h 698098"/>
              <a:gd name="connsiteX32" fmla="*/ 626775 w 944903"/>
              <a:gd name="connsiteY32" fmla="*/ 698169 h 698098"/>
              <a:gd name="connsiteX33" fmla="*/ 772424 w 944903"/>
              <a:gd name="connsiteY33" fmla="*/ 641052 h 698098"/>
              <a:gd name="connsiteX34" fmla="*/ 772424 w 944903"/>
              <a:gd name="connsiteY34" fmla="*/ 515394 h 698098"/>
              <a:gd name="connsiteX35" fmla="*/ 569657 w 944903"/>
              <a:gd name="connsiteY35" fmla="*/ 198376 h 698098"/>
              <a:gd name="connsiteX36" fmla="*/ 561090 w 944903"/>
              <a:gd name="connsiteY36" fmla="*/ 195521 h 698098"/>
              <a:gd name="connsiteX37" fmla="*/ 561090 w 944903"/>
              <a:gd name="connsiteY37" fmla="*/ 35592 h 698098"/>
              <a:gd name="connsiteX38" fmla="*/ 569657 w 944903"/>
              <a:gd name="connsiteY38" fmla="*/ 32737 h 698098"/>
              <a:gd name="connsiteX39" fmla="*/ 578225 w 944903"/>
              <a:gd name="connsiteY39" fmla="*/ 29881 h 698098"/>
              <a:gd name="connsiteX40" fmla="*/ 589648 w 944903"/>
              <a:gd name="connsiteY40" fmla="*/ 27025 h 698098"/>
              <a:gd name="connsiteX41" fmla="*/ 589648 w 944903"/>
              <a:gd name="connsiteY41" fmla="*/ 206944 h 698098"/>
              <a:gd name="connsiteX42" fmla="*/ 578225 w 944903"/>
              <a:gd name="connsiteY42" fmla="*/ 204053 h 698098"/>
              <a:gd name="connsiteX43" fmla="*/ 535475 w 944903"/>
              <a:gd name="connsiteY43" fmla="*/ 189809 h 698098"/>
              <a:gd name="connsiteX44" fmla="*/ 526907 w 944903"/>
              <a:gd name="connsiteY44" fmla="*/ 186953 h 698098"/>
              <a:gd name="connsiteX45" fmla="*/ 526907 w 944903"/>
              <a:gd name="connsiteY45" fmla="*/ 44160 h 698098"/>
              <a:gd name="connsiteX46" fmla="*/ 549825 w 944903"/>
              <a:gd name="connsiteY46" fmla="*/ 38448 h 698098"/>
              <a:gd name="connsiteX47" fmla="*/ 549825 w 944903"/>
              <a:gd name="connsiteY47" fmla="*/ 192665 h 698098"/>
              <a:gd name="connsiteX48" fmla="*/ 541257 w 944903"/>
              <a:gd name="connsiteY48" fmla="*/ 189809 h 698098"/>
              <a:gd name="connsiteX49" fmla="*/ 506916 w 944903"/>
              <a:gd name="connsiteY49" fmla="*/ 181241 h 698098"/>
              <a:gd name="connsiteX50" fmla="*/ 501205 w 944903"/>
              <a:gd name="connsiteY50" fmla="*/ 178385 h 698098"/>
              <a:gd name="connsiteX51" fmla="*/ 501205 w 944903"/>
              <a:gd name="connsiteY51" fmla="*/ 52728 h 698098"/>
              <a:gd name="connsiteX52" fmla="*/ 518340 w 944903"/>
              <a:gd name="connsiteY52" fmla="*/ 47016 h 698098"/>
              <a:gd name="connsiteX53" fmla="*/ 518340 w 944903"/>
              <a:gd name="connsiteY53" fmla="*/ 184097 h 698098"/>
              <a:gd name="connsiteX54" fmla="*/ 495493 w 944903"/>
              <a:gd name="connsiteY54" fmla="*/ 38448 h 698098"/>
              <a:gd name="connsiteX55" fmla="*/ 495493 w 944903"/>
              <a:gd name="connsiteY55" fmla="*/ 189809 h 698098"/>
              <a:gd name="connsiteX56" fmla="*/ 604016 w 944903"/>
              <a:gd name="connsiteY56" fmla="*/ 232647 h 698098"/>
              <a:gd name="connsiteX57" fmla="*/ 604016 w 944903"/>
              <a:gd name="connsiteY57" fmla="*/ 1322 h 698098"/>
              <a:gd name="connsiteX58" fmla="*/ 569745 w 944903"/>
              <a:gd name="connsiteY58" fmla="*/ 663899 h 698098"/>
              <a:gd name="connsiteX59" fmla="*/ 561178 w 944903"/>
              <a:gd name="connsiteY59" fmla="*/ 661043 h 698098"/>
              <a:gd name="connsiteX60" fmla="*/ 561178 w 944903"/>
              <a:gd name="connsiteY60" fmla="*/ 501115 h 698098"/>
              <a:gd name="connsiteX61" fmla="*/ 569745 w 944903"/>
              <a:gd name="connsiteY61" fmla="*/ 498259 h 698098"/>
              <a:gd name="connsiteX62" fmla="*/ 578313 w 944903"/>
              <a:gd name="connsiteY62" fmla="*/ 495403 h 698098"/>
              <a:gd name="connsiteX63" fmla="*/ 589736 w 944903"/>
              <a:gd name="connsiteY63" fmla="*/ 492548 h 698098"/>
              <a:gd name="connsiteX64" fmla="*/ 589736 w 944903"/>
              <a:gd name="connsiteY64" fmla="*/ 672467 h 698098"/>
              <a:gd name="connsiteX65" fmla="*/ 578313 w 944903"/>
              <a:gd name="connsiteY65" fmla="*/ 669611 h 698098"/>
              <a:gd name="connsiteX66" fmla="*/ 535475 w 944903"/>
              <a:gd name="connsiteY66" fmla="*/ 652476 h 698098"/>
              <a:gd name="connsiteX67" fmla="*/ 526907 w 944903"/>
              <a:gd name="connsiteY67" fmla="*/ 649620 h 698098"/>
              <a:gd name="connsiteX68" fmla="*/ 526907 w 944903"/>
              <a:gd name="connsiteY68" fmla="*/ 506827 h 698098"/>
              <a:gd name="connsiteX69" fmla="*/ 549825 w 944903"/>
              <a:gd name="connsiteY69" fmla="*/ 501115 h 698098"/>
              <a:gd name="connsiteX70" fmla="*/ 549825 w 944903"/>
              <a:gd name="connsiteY70" fmla="*/ 655349 h 698098"/>
              <a:gd name="connsiteX71" fmla="*/ 541257 w 944903"/>
              <a:gd name="connsiteY71" fmla="*/ 652493 h 698098"/>
              <a:gd name="connsiteX72" fmla="*/ 506916 w 944903"/>
              <a:gd name="connsiteY72" fmla="*/ 643908 h 698098"/>
              <a:gd name="connsiteX73" fmla="*/ 501205 w 944903"/>
              <a:gd name="connsiteY73" fmla="*/ 641052 h 698098"/>
              <a:gd name="connsiteX74" fmla="*/ 501205 w 944903"/>
              <a:gd name="connsiteY74" fmla="*/ 515394 h 698098"/>
              <a:gd name="connsiteX75" fmla="*/ 518340 w 944903"/>
              <a:gd name="connsiteY75" fmla="*/ 509683 h 698098"/>
              <a:gd name="connsiteX76" fmla="*/ 518340 w 944903"/>
              <a:gd name="connsiteY76" fmla="*/ 646764 h 698098"/>
              <a:gd name="connsiteX77" fmla="*/ 495493 w 944903"/>
              <a:gd name="connsiteY77" fmla="*/ 503971 h 698098"/>
              <a:gd name="connsiteX78" fmla="*/ 495493 w 944903"/>
              <a:gd name="connsiteY78" fmla="*/ 655349 h 698098"/>
              <a:gd name="connsiteX79" fmla="*/ 604016 w 944903"/>
              <a:gd name="connsiteY79" fmla="*/ 695331 h 698098"/>
              <a:gd name="connsiteX80" fmla="*/ 604016 w 944903"/>
              <a:gd name="connsiteY80" fmla="*/ 463989 h 698098"/>
              <a:gd name="connsiteX81" fmla="*/ 469702 w 944903"/>
              <a:gd name="connsiteY81" fmla="*/ 232647 h 698098"/>
              <a:gd name="connsiteX82" fmla="*/ 469702 w 944903"/>
              <a:gd name="connsiteY82" fmla="*/ 463989 h 698098"/>
              <a:gd name="connsiteX83" fmla="*/ 612495 w 944903"/>
              <a:gd name="connsiteY83" fmla="*/ 409710 h 698098"/>
              <a:gd name="connsiteX84" fmla="*/ 612495 w 944903"/>
              <a:gd name="connsiteY84" fmla="*/ 284052 h 698098"/>
              <a:gd name="connsiteX85" fmla="*/ 412567 w 944903"/>
              <a:gd name="connsiteY85" fmla="*/ 432557 h 698098"/>
              <a:gd name="connsiteX86" fmla="*/ 403999 w 944903"/>
              <a:gd name="connsiteY86" fmla="*/ 429701 h 698098"/>
              <a:gd name="connsiteX87" fmla="*/ 403999 w 944903"/>
              <a:gd name="connsiteY87" fmla="*/ 266917 h 698098"/>
              <a:gd name="connsiteX88" fmla="*/ 412567 w 944903"/>
              <a:gd name="connsiteY88" fmla="*/ 264061 h 698098"/>
              <a:gd name="connsiteX89" fmla="*/ 421135 w 944903"/>
              <a:gd name="connsiteY89" fmla="*/ 261205 h 698098"/>
              <a:gd name="connsiteX90" fmla="*/ 432558 w 944903"/>
              <a:gd name="connsiteY90" fmla="*/ 258349 h 698098"/>
              <a:gd name="connsiteX91" fmla="*/ 432558 w 944903"/>
              <a:gd name="connsiteY91" fmla="*/ 438269 h 698098"/>
              <a:gd name="connsiteX92" fmla="*/ 421135 w 944903"/>
              <a:gd name="connsiteY92" fmla="*/ 435413 h 698098"/>
              <a:gd name="connsiteX93" fmla="*/ 378297 w 944903"/>
              <a:gd name="connsiteY93" fmla="*/ 421133 h 698098"/>
              <a:gd name="connsiteX94" fmla="*/ 369764 w 944903"/>
              <a:gd name="connsiteY94" fmla="*/ 418278 h 698098"/>
              <a:gd name="connsiteX95" fmla="*/ 369764 w 944903"/>
              <a:gd name="connsiteY95" fmla="*/ 278340 h 698098"/>
              <a:gd name="connsiteX96" fmla="*/ 392682 w 944903"/>
              <a:gd name="connsiteY96" fmla="*/ 272629 h 698098"/>
              <a:gd name="connsiteX97" fmla="*/ 392682 w 944903"/>
              <a:gd name="connsiteY97" fmla="*/ 426845 h 698098"/>
              <a:gd name="connsiteX98" fmla="*/ 384114 w 944903"/>
              <a:gd name="connsiteY98" fmla="*/ 423989 h 698098"/>
              <a:gd name="connsiteX99" fmla="*/ 349738 w 944903"/>
              <a:gd name="connsiteY99" fmla="*/ 409710 h 698098"/>
              <a:gd name="connsiteX100" fmla="*/ 344026 w 944903"/>
              <a:gd name="connsiteY100" fmla="*/ 409710 h 698098"/>
              <a:gd name="connsiteX101" fmla="*/ 344026 w 944903"/>
              <a:gd name="connsiteY101" fmla="*/ 284052 h 698098"/>
              <a:gd name="connsiteX102" fmla="*/ 361161 w 944903"/>
              <a:gd name="connsiteY102" fmla="*/ 278340 h 698098"/>
              <a:gd name="connsiteX103" fmla="*/ 361161 w 944903"/>
              <a:gd name="connsiteY103" fmla="*/ 415422 h 698098"/>
              <a:gd name="connsiteX104" fmla="*/ 338314 w 944903"/>
              <a:gd name="connsiteY104" fmla="*/ 269773 h 698098"/>
              <a:gd name="connsiteX105" fmla="*/ 338314 w 944903"/>
              <a:gd name="connsiteY105" fmla="*/ 421133 h 698098"/>
              <a:gd name="connsiteX106" fmla="*/ 446837 w 944903"/>
              <a:gd name="connsiteY106" fmla="*/ 463989 h 698098"/>
              <a:gd name="connsiteX107" fmla="*/ 446837 w 944903"/>
              <a:gd name="connsiteY107" fmla="*/ 232647 h 698098"/>
              <a:gd name="connsiteX108" fmla="*/ 289765 w 944903"/>
              <a:gd name="connsiteY108" fmla="*/ 1322 h 698098"/>
              <a:gd name="connsiteX109" fmla="*/ 289765 w 944903"/>
              <a:gd name="connsiteY109" fmla="*/ 235503 h 698098"/>
              <a:gd name="connsiteX110" fmla="*/ 435414 w 944903"/>
              <a:gd name="connsiteY110" fmla="*/ 178385 h 698098"/>
              <a:gd name="connsiteX111" fmla="*/ 435414 w 944903"/>
              <a:gd name="connsiteY111" fmla="*/ 49872 h 698098"/>
              <a:gd name="connsiteX112" fmla="*/ 289765 w 944903"/>
              <a:gd name="connsiteY112" fmla="*/ 463989 h 698098"/>
              <a:gd name="connsiteX113" fmla="*/ 289765 w 944903"/>
              <a:gd name="connsiteY113" fmla="*/ 698169 h 698098"/>
              <a:gd name="connsiteX114" fmla="*/ 435414 w 944903"/>
              <a:gd name="connsiteY114" fmla="*/ 641052 h 698098"/>
              <a:gd name="connsiteX115" fmla="*/ 435414 w 944903"/>
              <a:gd name="connsiteY115" fmla="*/ 515394 h 698098"/>
              <a:gd name="connsiteX116" fmla="*/ 232647 w 944903"/>
              <a:gd name="connsiteY116" fmla="*/ 198376 h 698098"/>
              <a:gd name="connsiteX117" fmla="*/ 224080 w 944903"/>
              <a:gd name="connsiteY117" fmla="*/ 195521 h 698098"/>
              <a:gd name="connsiteX118" fmla="*/ 224080 w 944903"/>
              <a:gd name="connsiteY118" fmla="*/ 35592 h 698098"/>
              <a:gd name="connsiteX119" fmla="*/ 232647 w 944903"/>
              <a:gd name="connsiteY119" fmla="*/ 32737 h 698098"/>
              <a:gd name="connsiteX120" fmla="*/ 241215 w 944903"/>
              <a:gd name="connsiteY120" fmla="*/ 29881 h 698098"/>
              <a:gd name="connsiteX121" fmla="*/ 252638 w 944903"/>
              <a:gd name="connsiteY121" fmla="*/ 27025 h 698098"/>
              <a:gd name="connsiteX122" fmla="*/ 252638 w 944903"/>
              <a:gd name="connsiteY122" fmla="*/ 206944 h 698098"/>
              <a:gd name="connsiteX123" fmla="*/ 241215 w 944903"/>
              <a:gd name="connsiteY123" fmla="*/ 201232 h 698098"/>
              <a:gd name="connsiteX124" fmla="*/ 198377 w 944903"/>
              <a:gd name="connsiteY124" fmla="*/ 189809 h 698098"/>
              <a:gd name="connsiteX125" fmla="*/ 189809 w 944903"/>
              <a:gd name="connsiteY125" fmla="*/ 186953 h 698098"/>
              <a:gd name="connsiteX126" fmla="*/ 189809 w 944903"/>
              <a:gd name="connsiteY126" fmla="*/ 44160 h 698098"/>
              <a:gd name="connsiteX127" fmla="*/ 212727 w 944903"/>
              <a:gd name="connsiteY127" fmla="*/ 38448 h 698098"/>
              <a:gd name="connsiteX128" fmla="*/ 212727 w 944903"/>
              <a:gd name="connsiteY128" fmla="*/ 192665 h 698098"/>
              <a:gd name="connsiteX129" fmla="*/ 207015 w 944903"/>
              <a:gd name="connsiteY129" fmla="*/ 192665 h 698098"/>
              <a:gd name="connsiteX130" fmla="*/ 169818 w 944903"/>
              <a:gd name="connsiteY130" fmla="*/ 181241 h 698098"/>
              <a:gd name="connsiteX131" fmla="*/ 164107 w 944903"/>
              <a:gd name="connsiteY131" fmla="*/ 178385 h 698098"/>
              <a:gd name="connsiteX132" fmla="*/ 164107 w 944903"/>
              <a:gd name="connsiteY132" fmla="*/ 52728 h 698098"/>
              <a:gd name="connsiteX133" fmla="*/ 181242 w 944903"/>
              <a:gd name="connsiteY133" fmla="*/ 47016 h 698098"/>
              <a:gd name="connsiteX134" fmla="*/ 181242 w 944903"/>
              <a:gd name="connsiteY134" fmla="*/ 184097 h 698098"/>
              <a:gd name="connsiteX135" fmla="*/ 158395 w 944903"/>
              <a:gd name="connsiteY135" fmla="*/ 38448 h 698098"/>
              <a:gd name="connsiteX136" fmla="*/ 158395 w 944903"/>
              <a:gd name="connsiteY136" fmla="*/ 189809 h 698098"/>
              <a:gd name="connsiteX137" fmla="*/ 266918 w 944903"/>
              <a:gd name="connsiteY137" fmla="*/ 232647 h 698098"/>
              <a:gd name="connsiteX138" fmla="*/ 266918 w 944903"/>
              <a:gd name="connsiteY138" fmla="*/ 1322 h 698098"/>
              <a:gd name="connsiteX139" fmla="*/ 232647 w 944903"/>
              <a:gd name="connsiteY139" fmla="*/ 663899 h 698098"/>
              <a:gd name="connsiteX140" fmla="*/ 224080 w 944903"/>
              <a:gd name="connsiteY140" fmla="*/ 661043 h 698098"/>
              <a:gd name="connsiteX141" fmla="*/ 224080 w 944903"/>
              <a:gd name="connsiteY141" fmla="*/ 501115 h 698098"/>
              <a:gd name="connsiteX142" fmla="*/ 232647 w 944903"/>
              <a:gd name="connsiteY142" fmla="*/ 498259 h 698098"/>
              <a:gd name="connsiteX143" fmla="*/ 241215 w 944903"/>
              <a:gd name="connsiteY143" fmla="*/ 495403 h 698098"/>
              <a:gd name="connsiteX144" fmla="*/ 252638 w 944903"/>
              <a:gd name="connsiteY144" fmla="*/ 492548 h 698098"/>
              <a:gd name="connsiteX145" fmla="*/ 252638 w 944903"/>
              <a:gd name="connsiteY145" fmla="*/ 672467 h 698098"/>
              <a:gd name="connsiteX146" fmla="*/ 241215 w 944903"/>
              <a:gd name="connsiteY146" fmla="*/ 669611 h 698098"/>
              <a:gd name="connsiteX147" fmla="*/ 198377 w 944903"/>
              <a:gd name="connsiteY147" fmla="*/ 652476 h 698098"/>
              <a:gd name="connsiteX148" fmla="*/ 189809 w 944903"/>
              <a:gd name="connsiteY148" fmla="*/ 649620 h 698098"/>
              <a:gd name="connsiteX149" fmla="*/ 189809 w 944903"/>
              <a:gd name="connsiteY149" fmla="*/ 506827 h 698098"/>
              <a:gd name="connsiteX150" fmla="*/ 212727 w 944903"/>
              <a:gd name="connsiteY150" fmla="*/ 501115 h 698098"/>
              <a:gd name="connsiteX151" fmla="*/ 212727 w 944903"/>
              <a:gd name="connsiteY151" fmla="*/ 655349 h 698098"/>
              <a:gd name="connsiteX152" fmla="*/ 204053 w 944903"/>
              <a:gd name="connsiteY152" fmla="*/ 652476 h 698098"/>
              <a:gd name="connsiteX153" fmla="*/ 169818 w 944903"/>
              <a:gd name="connsiteY153" fmla="*/ 643908 h 698098"/>
              <a:gd name="connsiteX154" fmla="*/ 164107 w 944903"/>
              <a:gd name="connsiteY154" fmla="*/ 641052 h 698098"/>
              <a:gd name="connsiteX155" fmla="*/ 164107 w 944903"/>
              <a:gd name="connsiteY155" fmla="*/ 515394 h 698098"/>
              <a:gd name="connsiteX156" fmla="*/ 181242 w 944903"/>
              <a:gd name="connsiteY156" fmla="*/ 509683 h 698098"/>
              <a:gd name="connsiteX157" fmla="*/ 181242 w 944903"/>
              <a:gd name="connsiteY157" fmla="*/ 646764 h 698098"/>
              <a:gd name="connsiteX158" fmla="*/ 158395 w 944903"/>
              <a:gd name="connsiteY158" fmla="*/ 503971 h 698098"/>
              <a:gd name="connsiteX159" fmla="*/ 158395 w 944903"/>
              <a:gd name="connsiteY159" fmla="*/ 655349 h 698098"/>
              <a:gd name="connsiteX160" fmla="*/ 266918 w 944903"/>
              <a:gd name="connsiteY160" fmla="*/ 695331 h 698098"/>
              <a:gd name="connsiteX161" fmla="*/ 266918 w 944903"/>
              <a:gd name="connsiteY161" fmla="*/ 463989 h 698098"/>
              <a:gd name="connsiteX162" fmla="*/ 135477 w 944903"/>
              <a:gd name="connsiteY162" fmla="*/ 232647 h 698098"/>
              <a:gd name="connsiteX163" fmla="*/ 135477 w 944903"/>
              <a:gd name="connsiteY163" fmla="*/ 463989 h 698098"/>
              <a:gd name="connsiteX164" fmla="*/ 278271 w 944903"/>
              <a:gd name="connsiteY164" fmla="*/ 409710 h 698098"/>
              <a:gd name="connsiteX165" fmla="*/ 278271 w 944903"/>
              <a:gd name="connsiteY165" fmla="*/ 284052 h 698098"/>
              <a:gd name="connsiteX166" fmla="*/ 75539 w 944903"/>
              <a:gd name="connsiteY166" fmla="*/ 432557 h 698098"/>
              <a:gd name="connsiteX167" fmla="*/ 66972 w 944903"/>
              <a:gd name="connsiteY167" fmla="*/ 426845 h 698098"/>
              <a:gd name="connsiteX168" fmla="*/ 66972 w 944903"/>
              <a:gd name="connsiteY168" fmla="*/ 266917 h 698098"/>
              <a:gd name="connsiteX169" fmla="*/ 75539 w 944903"/>
              <a:gd name="connsiteY169" fmla="*/ 266917 h 698098"/>
              <a:gd name="connsiteX170" fmla="*/ 84178 w 944903"/>
              <a:gd name="connsiteY170" fmla="*/ 263991 h 698098"/>
              <a:gd name="connsiteX171" fmla="*/ 95601 w 944903"/>
              <a:gd name="connsiteY171" fmla="*/ 258279 h 698098"/>
              <a:gd name="connsiteX172" fmla="*/ 95601 w 944903"/>
              <a:gd name="connsiteY172" fmla="*/ 438269 h 698098"/>
              <a:gd name="connsiteX173" fmla="*/ 84178 w 944903"/>
              <a:gd name="connsiteY173" fmla="*/ 435413 h 698098"/>
              <a:gd name="connsiteX174" fmla="*/ 41269 w 944903"/>
              <a:gd name="connsiteY174" fmla="*/ 421133 h 698098"/>
              <a:gd name="connsiteX175" fmla="*/ 32701 w 944903"/>
              <a:gd name="connsiteY175" fmla="*/ 418278 h 698098"/>
              <a:gd name="connsiteX176" fmla="*/ 32701 w 944903"/>
              <a:gd name="connsiteY176" fmla="*/ 278340 h 698098"/>
              <a:gd name="connsiteX177" fmla="*/ 55619 w 944903"/>
              <a:gd name="connsiteY177" fmla="*/ 272629 h 698098"/>
              <a:gd name="connsiteX178" fmla="*/ 55619 w 944903"/>
              <a:gd name="connsiteY178" fmla="*/ 426845 h 698098"/>
              <a:gd name="connsiteX179" fmla="*/ 47051 w 944903"/>
              <a:gd name="connsiteY179" fmla="*/ 423989 h 698098"/>
              <a:gd name="connsiteX180" fmla="*/ 12710 w 944903"/>
              <a:gd name="connsiteY180" fmla="*/ 409710 h 698098"/>
              <a:gd name="connsiteX181" fmla="*/ 7034 w 944903"/>
              <a:gd name="connsiteY181" fmla="*/ 409710 h 698098"/>
              <a:gd name="connsiteX182" fmla="*/ 7034 w 944903"/>
              <a:gd name="connsiteY182" fmla="*/ 284052 h 698098"/>
              <a:gd name="connsiteX183" fmla="*/ 24240 w 944903"/>
              <a:gd name="connsiteY183" fmla="*/ 278340 h 698098"/>
              <a:gd name="connsiteX184" fmla="*/ 24240 w 944903"/>
              <a:gd name="connsiteY184" fmla="*/ 415422 h 698098"/>
              <a:gd name="connsiteX185" fmla="*/ 1322 w 944903"/>
              <a:gd name="connsiteY185" fmla="*/ 269773 h 698098"/>
              <a:gd name="connsiteX186" fmla="*/ 1322 w 944903"/>
              <a:gd name="connsiteY186" fmla="*/ 421133 h 698098"/>
              <a:gd name="connsiteX187" fmla="*/ 109845 w 944903"/>
              <a:gd name="connsiteY187" fmla="*/ 463989 h 698098"/>
              <a:gd name="connsiteX188" fmla="*/ 109845 w 944903"/>
              <a:gd name="connsiteY188" fmla="*/ 232647 h 69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</a:cxnLst>
            <a:rect l="l" t="t" r="r" b="b"/>
            <a:pathLst>
              <a:path w="944903" h="698098">
                <a:moveTo>
                  <a:pt x="800982" y="232647"/>
                </a:moveTo>
                <a:lnTo>
                  <a:pt x="800982" y="463989"/>
                </a:lnTo>
                <a:lnTo>
                  <a:pt x="943776" y="409710"/>
                </a:lnTo>
                <a:lnTo>
                  <a:pt x="943776" y="284052"/>
                </a:lnTo>
                <a:close/>
                <a:moveTo>
                  <a:pt x="743865" y="432557"/>
                </a:moveTo>
                <a:lnTo>
                  <a:pt x="735297" y="429701"/>
                </a:lnTo>
                <a:lnTo>
                  <a:pt x="735297" y="266917"/>
                </a:lnTo>
                <a:lnTo>
                  <a:pt x="743865" y="264061"/>
                </a:lnTo>
                <a:lnTo>
                  <a:pt x="752433" y="261205"/>
                </a:lnTo>
                <a:lnTo>
                  <a:pt x="763856" y="258349"/>
                </a:lnTo>
                <a:lnTo>
                  <a:pt x="763856" y="438269"/>
                </a:lnTo>
                <a:lnTo>
                  <a:pt x="752433" y="432557"/>
                </a:lnTo>
                <a:close/>
                <a:moveTo>
                  <a:pt x="709595" y="421133"/>
                </a:moveTo>
                <a:lnTo>
                  <a:pt x="701027" y="418278"/>
                </a:lnTo>
                <a:lnTo>
                  <a:pt x="701027" y="278340"/>
                </a:lnTo>
                <a:lnTo>
                  <a:pt x="723944" y="272629"/>
                </a:lnTo>
                <a:lnTo>
                  <a:pt x="723944" y="426845"/>
                </a:lnTo>
                <a:lnTo>
                  <a:pt x="715289" y="423989"/>
                </a:lnTo>
                <a:close/>
                <a:moveTo>
                  <a:pt x="681036" y="409710"/>
                </a:moveTo>
                <a:lnTo>
                  <a:pt x="675324" y="409710"/>
                </a:lnTo>
                <a:lnTo>
                  <a:pt x="675324" y="284052"/>
                </a:lnTo>
                <a:lnTo>
                  <a:pt x="692459" y="278340"/>
                </a:lnTo>
                <a:lnTo>
                  <a:pt x="692459" y="415422"/>
                </a:lnTo>
                <a:close/>
                <a:moveTo>
                  <a:pt x="669613" y="269773"/>
                </a:moveTo>
                <a:lnTo>
                  <a:pt x="669613" y="421133"/>
                </a:lnTo>
                <a:lnTo>
                  <a:pt x="778135" y="463989"/>
                </a:lnTo>
                <a:lnTo>
                  <a:pt x="778135" y="232647"/>
                </a:lnTo>
                <a:close/>
                <a:moveTo>
                  <a:pt x="626775" y="1322"/>
                </a:moveTo>
                <a:lnTo>
                  <a:pt x="626775" y="235503"/>
                </a:lnTo>
                <a:lnTo>
                  <a:pt x="772424" y="178385"/>
                </a:lnTo>
                <a:lnTo>
                  <a:pt x="772424" y="49872"/>
                </a:lnTo>
                <a:close/>
                <a:moveTo>
                  <a:pt x="626775" y="463989"/>
                </a:moveTo>
                <a:lnTo>
                  <a:pt x="626775" y="698169"/>
                </a:lnTo>
                <a:lnTo>
                  <a:pt x="772424" y="641052"/>
                </a:lnTo>
                <a:lnTo>
                  <a:pt x="772424" y="515394"/>
                </a:lnTo>
                <a:close/>
                <a:moveTo>
                  <a:pt x="569657" y="198376"/>
                </a:moveTo>
                <a:lnTo>
                  <a:pt x="561090" y="195521"/>
                </a:lnTo>
                <a:lnTo>
                  <a:pt x="561090" y="35592"/>
                </a:lnTo>
                <a:lnTo>
                  <a:pt x="569657" y="32737"/>
                </a:lnTo>
                <a:lnTo>
                  <a:pt x="578225" y="29881"/>
                </a:lnTo>
                <a:lnTo>
                  <a:pt x="589648" y="27025"/>
                </a:lnTo>
                <a:lnTo>
                  <a:pt x="589648" y="206944"/>
                </a:lnTo>
                <a:lnTo>
                  <a:pt x="578225" y="204053"/>
                </a:lnTo>
                <a:close/>
                <a:moveTo>
                  <a:pt x="535475" y="189809"/>
                </a:moveTo>
                <a:lnTo>
                  <a:pt x="526907" y="186953"/>
                </a:lnTo>
                <a:lnTo>
                  <a:pt x="526907" y="44160"/>
                </a:lnTo>
                <a:lnTo>
                  <a:pt x="549825" y="38448"/>
                </a:lnTo>
                <a:lnTo>
                  <a:pt x="549825" y="192665"/>
                </a:lnTo>
                <a:lnTo>
                  <a:pt x="541257" y="189809"/>
                </a:lnTo>
                <a:close/>
                <a:moveTo>
                  <a:pt x="506916" y="181241"/>
                </a:moveTo>
                <a:lnTo>
                  <a:pt x="501205" y="178385"/>
                </a:lnTo>
                <a:lnTo>
                  <a:pt x="501205" y="52728"/>
                </a:lnTo>
                <a:lnTo>
                  <a:pt x="518340" y="47016"/>
                </a:lnTo>
                <a:lnTo>
                  <a:pt x="518340" y="184097"/>
                </a:lnTo>
                <a:close/>
                <a:moveTo>
                  <a:pt x="495493" y="38448"/>
                </a:moveTo>
                <a:lnTo>
                  <a:pt x="495493" y="189809"/>
                </a:lnTo>
                <a:lnTo>
                  <a:pt x="604016" y="232647"/>
                </a:lnTo>
                <a:lnTo>
                  <a:pt x="604016" y="1322"/>
                </a:lnTo>
                <a:close/>
                <a:moveTo>
                  <a:pt x="569745" y="663899"/>
                </a:moveTo>
                <a:lnTo>
                  <a:pt x="561178" y="661043"/>
                </a:lnTo>
                <a:lnTo>
                  <a:pt x="561178" y="501115"/>
                </a:lnTo>
                <a:lnTo>
                  <a:pt x="569745" y="498259"/>
                </a:lnTo>
                <a:lnTo>
                  <a:pt x="578313" y="495403"/>
                </a:lnTo>
                <a:lnTo>
                  <a:pt x="589736" y="492548"/>
                </a:lnTo>
                <a:lnTo>
                  <a:pt x="589736" y="672467"/>
                </a:lnTo>
                <a:lnTo>
                  <a:pt x="578313" y="669611"/>
                </a:lnTo>
                <a:close/>
                <a:moveTo>
                  <a:pt x="535475" y="652476"/>
                </a:moveTo>
                <a:lnTo>
                  <a:pt x="526907" y="649620"/>
                </a:lnTo>
                <a:lnTo>
                  <a:pt x="526907" y="506827"/>
                </a:lnTo>
                <a:lnTo>
                  <a:pt x="549825" y="501115"/>
                </a:lnTo>
                <a:lnTo>
                  <a:pt x="549825" y="655349"/>
                </a:lnTo>
                <a:lnTo>
                  <a:pt x="541257" y="652493"/>
                </a:lnTo>
                <a:close/>
                <a:moveTo>
                  <a:pt x="506916" y="643908"/>
                </a:moveTo>
                <a:lnTo>
                  <a:pt x="501205" y="641052"/>
                </a:lnTo>
                <a:lnTo>
                  <a:pt x="501205" y="515394"/>
                </a:lnTo>
                <a:lnTo>
                  <a:pt x="518340" y="509683"/>
                </a:lnTo>
                <a:lnTo>
                  <a:pt x="518340" y="646764"/>
                </a:lnTo>
                <a:close/>
                <a:moveTo>
                  <a:pt x="495493" y="503971"/>
                </a:moveTo>
                <a:lnTo>
                  <a:pt x="495493" y="655349"/>
                </a:lnTo>
                <a:lnTo>
                  <a:pt x="604016" y="695331"/>
                </a:lnTo>
                <a:lnTo>
                  <a:pt x="604016" y="463989"/>
                </a:lnTo>
                <a:close/>
                <a:moveTo>
                  <a:pt x="469702" y="232647"/>
                </a:moveTo>
                <a:lnTo>
                  <a:pt x="469702" y="463989"/>
                </a:lnTo>
                <a:lnTo>
                  <a:pt x="612495" y="409710"/>
                </a:lnTo>
                <a:lnTo>
                  <a:pt x="612495" y="284052"/>
                </a:lnTo>
                <a:close/>
                <a:moveTo>
                  <a:pt x="412567" y="432557"/>
                </a:moveTo>
                <a:lnTo>
                  <a:pt x="403999" y="429701"/>
                </a:lnTo>
                <a:lnTo>
                  <a:pt x="403999" y="266917"/>
                </a:lnTo>
                <a:lnTo>
                  <a:pt x="412567" y="264061"/>
                </a:lnTo>
                <a:lnTo>
                  <a:pt x="421135" y="261205"/>
                </a:lnTo>
                <a:lnTo>
                  <a:pt x="432558" y="258349"/>
                </a:lnTo>
                <a:lnTo>
                  <a:pt x="432558" y="438269"/>
                </a:lnTo>
                <a:lnTo>
                  <a:pt x="421135" y="435413"/>
                </a:lnTo>
                <a:close/>
                <a:moveTo>
                  <a:pt x="378297" y="421133"/>
                </a:moveTo>
                <a:lnTo>
                  <a:pt x="369764" y="418278"/>
                </a:lnTo>
                <a:lnTo>
                  <a:pt x="369764" y="278340"/>
                </a:lnTo>
                <a:lnTo>
                  <a:pt x="392682" y="272629"/>
                </a:lnTo>
                <a:lnTo>
                  <a:pt x="392682" y="426845"/>
                </a:lnTo>
                <a:lnTo>
                  <a:pt x="384114" y="423989"/>
                </a:lnTo>
                <a:close/>
                <a:moveTo>
                  <a:pt x="349738" y="409710"/>
                </a:moveTo>
                <a:lnTo>
                  <a:pt x="344026" y="409710"/>
                </a:lnTo>
                <a:lnTo>
                  <a:pt x="344026" y="284052"/>
                </a:lnTo>
                <a:lnTo>
                  <a:pt x="361161" y="278340"/>
                </a:lnTo>
                <a:lnTo>
                  <a:pt x="361161" y="415422"/>
                </a:lnTo>
                <a:close/>
                <a:moveTo>
                  <a:pt x="338314" y="269773"/>
                </a:moveTo>
                <a:lnTo>
                  <a:pt x="338314" y="421133"/>
                </a:lnTo>
                <a:lnTo>
                  <a:pt x="446837" y="463989"/>
                </a:lnTo>
                <a:lnTo>
                  <a:pt x="446837" y="232647"/>
                </a:lnTo>
                <a:close/>
                <a:moveTo>
                  <a:pt x="289765" y="1322"/>
                </a:moveTo>
                <a:lnTo>
                  <a:pt x="289765" y="235503"/>
                </a:lnTo>
                <a:lnTo>
                  <a:pt x="435414" y="178385"/>
                </a:lnTo>
                <a:lnTo>
                  <a:pt x="435414" y="49872"/>
                </a:lnTo>
                <a:close/>
                <a:moveTo>
                  <a:pt x="289765" y="463989"/>
                </a:moveTo>
                <a:lnTo>
                  <a:pt x="289765" y="698169"/>
                </a:lnTo>
                <a:lnTo>
                  <a:pt x="435414" y="641052"/>
                </a:lnTo>
                <a:lnTo>
                  <a:pt x="435414" y="515394"/>
                </a:lnTo>
                <a:close/>
                <a:moveTo>
                  <a:pt x="232647" y="198376"/>
                </a:moveTo>
                <a:lnTo>
                  <a:pt x="224080" y="195521"/>
                </a:lnTo>
                <a:lnTo>
                  <a:pt x="224080" y="35592"/>
                </a:lnTo>
                <a:lnTo>
                  <a:pt x="232647" y="32737"/>
                </a:lnTo>
                <a:lnTo>
                  <a:pt x="241215" y="29881"/>
                </a:lnTo>
                <a:lnTo>
                  <a:pt x="252638" y="27025"/>
                </a:lnTo>
                <a:lnTo>
                  <a:pt x="252638" y="206944"/>
                </a:lnTo>
                <a:lnTo>
                  <a:pt x="241215" y="201232"/>
                </a:lnTo>
                <a:close/>
                <a:moveTo>
                  <a:pt x="198377" y="189809"/>
                </a:moveTo>
                <a:lnTo>
                  <a:pt x="189809" y="186953"/>
                </a:lnTo>
                <a:lnTo>
                  <a:pt x="189809" y="44160"/>
                </a:lnTo>
                <a:lnTo>
                  <a:pt x="212727" y="38448"/>
                </a:lnTo>
                <a:lnTo>
                  <a:pt x="212727" y="192665"/>
                </a:lnTo>
                <a:lnTo>
                  <a:pt x="207015" y="192665"/>
                </a:lnTo>
                <a:close/>
                <a:moveTo>
                  <a:pt x="169818" y="181241"/>
                </a:moveTo>
                <a:lnTo>
                  <a:pt x="164107" y="178385"/>
                </a:lnTo>
                <a:lnTo>
                  <a:pt x="164107" y="52728"/>
                </a:lnTo>
                <a:lnTo>
                  <a:pt x="181242" y="47016"/>
                </a:lnTo>
                <a:lnTo>
                  <a:pt x="181242" y="184097"/>
                </a:lnTo>
                <a:close/>
                <a:moveTo>
                  <a:pt x="158395" y="38448"/>
                </a:moveTo>
                <a:lnTo>
                  <a:pt x="158395" y="189809"/>
                </a:lnTo>
                <a:lnTo>
                  <a:pt x="266918" y="232647"/>
                </a:lnTo>
                <a:lnTo>
                  <a:pt x="266918" y="1322"/>
                </a:lnTo>
                <a:close/>
                <a:moveTo>
                  <a:pt x="232647" y="663899"/>
                </a:moveTo>
                <a:lnTo>
                  <a:pt x="224080" y="661043"/>
                </a:lnTo>
                <a:lnTo>
                  <a:pt x="224080" y="501115"/>
                </a:lnTo>
                <a:lnTo>
                  <a:pt x="232647" y="498259"/>
                </a:lnTo>
                <a:lnTo>
                  <a:pt x="241215" y="495403"/>
                </a:lnTo>
                <a:lnTo>
                  <a:pt x="252638" y="492548"/>
                </a:lnTo>
                <a:lnTo>
                  <a:pt x="252638" y="672467"/>
                </a:lnTo>
                <a:lnTo>
                  <a:pt x="241215" y="669611"/>
                </a:lnTo>
                <a:close/>
                <a:moveTo>
                  <a:pt x="198377" y="652476"/>
                </a:moveTo>
                <a:lnTo>
                  <a:pt x="189809" y="649620"/>
                </a:lnTo>
                <a:lnTo>
                  <a:pt x="189809" y="506827"/>
                </a:lnTo>
                <a:lnTo>
                  <a:pt x="212727" y="501115"/>
                </a:lnTo>
                <a:lnTo>
                  <a:pt x="212727" y="655349"/>
                </a:lnTo>
                <a:lnTo>
                  <a:pt x="204053" y="652476"/>
                </a:lnTo>
                <a:close/>
                <a:moveTo>
                  <a:pt x="169818" y="643908"/>
                </a:moveTo>
                <a:lnTo>
                  <a:pt x="164107" y="641052"/>
                </a:lnTo>
                <a:lnTo>
                  <a:pt x="164107" y="515394"/>
                </a:lnTo>
                <a:lnTo>
                  <a:pt x="181242" y="509683"/>
                </a:lnTo>
                <a:lnTo>
                  <a:pt x="181242" y="646764"/>
                </a:lnTo>
                <a:close/>
                <a:moveTo>
                  <a:pt x="158395" y="503971"/>
                </a:moveTo>
                <a:lnTo>
                  <a:pt x="158395" y="655349"/>
                </a:lnTo>
                <a:lnTo>
                  <a:pt x="266918" y="695331"/>
                </a:lnTo>
                <a:lnTo>
                  <a:pt x="266918" y="463989"/>
                </a:lnTo>
                <a:close/>
                <a:moveTo>
                  <a:pt x="135477" y="232647"/>
                </a:moveTo>
                <a:lnTo>
                  <a:pt x="135477" y="463989"/>
                </a:lnTo>
                <a:lnTo>
                  <a:pt x="278271" y="409710"/>
                </a:lnTo>
                <a:lnTo>
                  <a:pt x="278271" y="284052"/>
                </a:lnTo>
                <a:close/>
                <a:moveTo>
                  <a:pt x="75539" y="432557"/>
                </a:moveTo>
                <a:lnTo>
                  <a:pt x="66972" y="426845"/>
                </a:lnTo>
                <a:lnTo>
                  <a:pt x="66972" y="266917"/>
                </a:lnTo>
                <a:lnTo>
                  <a:pt x="75539" y="266917"/>
                </a:lnTo>
                <a:lnTo>
                  <a:pt x="84178" y="263991"/>
                </a:lnTo>
                <a:lnTo>
                  <a:pt x="95601" y="258279"/>
                </a:lnTo>
                <a:lnTo>
                  <a:pt x="95601" y="438269"/>
                </a:lnTo>
                <a:lnTo>
                  <a:pt x="84178" y="435413"/>
                </a:lnTo>
                <a:close/>
                <a:moveTo>
                  <a:pt x="41269" y="421133"/>
                </a:moveTo>
                <a:lnTo>
                  <a:pt x="32701" y="418278"/>
                </a:lnTo>
                <a:lnTo>
                  <a:pt x="32701" y="278340"/>
                </a:lnTo>
                <a:lnTo>
                  <a:pt x="55619" y="272629"/>
                </a:lnTo>
                <a:lnTo>
                  <a:pt x="55619" y="426845"/>
                </a:lnTo>
                <a:lnTo>
                  <a:pt x="47051" y="423989"/>
                </a:lnTo>
                <a:close/>
                <a:moveTo>
                  <a:pt x="12710" y="409710"/>
                </a:moveTo>
                <a:lnTo>
                  <a:pt x="7034" y="409710"/>
                </a:lnTo>
                <a:lnTo>
                  <a:pt x="7034" y="284052"/>
                </a:lnTo>
                <a:lnTo>
                  <a:pt x="24240" y="278340"/>
                </a:lnTo>
                <a:lnTo>
                  <a:pt x="24240" y="415422"/>
                </a:lnTo>
                <a:close/>
                <a:moveTo>
                  <a:pt x="1322" y="269773"/>
                </a:moveTo>
                <a:lnTo>
                  <a:pt x="1322" y="421133"/>
                </a:lnTo>
                <a:lnTo>
                  <a:pt x="109845" y="463989"/>
                </a:lnTo>
                <a:lnTo>
                  <a:pt x="109845" y="232647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4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A73A3-24A0-40C5-BCD9-C3625B27A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Cross-referencing workloads to value areas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CC35E99-5D9E-4440-933E-F122E93CB16E}"/>
              </a:ext>
            </a:extLst>
          </p:cNvPr>
          <p:cNvGrpSpPr/>
          <p:nvPr/>
        </p:nvGrpSpPr>
        <p:grpSpPr>
          <a:xfrm>
            <a:off x="500316" y="1266154"/>
            <a:ext cx="2751516" cy="4489393"/>
            <a:chOff x="500316" y="1266154"/>
            <a:chExt cx="2751516" cy="4489393"/>
          </a:xfrm>
        </p:grpSpPr>
        <p:sp>
          <p:nvSpPr>
            <p:cNvPr id="24" name="Tekstvak 9">
              <a:extLst>
                <a:ext uri="{FF2B5EF4-FFF2-40B4-BE49-F238E27FC236}">
                  <a16:creationId xmlns:a16="http://schemas.microsoft.com/office/drawing/2014/main" id="{1135989A-62F2-4D14-935E-16A66E25C2AD}"/>
                </a:ext>
              </a:extLst>
            </p:cNvPr>
            <p:cNvSpPr txBox="1"/>
            <p:nvPr/>
          </p:nvSpPr>
          <p:spPr>
            <a:xfrm>
              <a:off x="691512" y="4262831"/>
              <a:ext cx="2560320" cy="14927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nl-NL" sz="1200" b="1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Products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 Service Isolated (ASI)</a:t>
              </a:r>
              <a:endParaRPr lang="nl-NL" sz="1200"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5400000" scaled="0"/>
                </a:gradFill>
              </a:endParaRP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SQL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PowerBI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Applications Insights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Application Gateway</a:t>
              </a:r>
              <a:endParaRPr lang="nl-NL" sz="1200"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5" name="Tekstvak 9">
              <a:extLst>
                <a:ext uri="{FF2B5EF4-FFF2-40B4-BE49-F238E27FC236}">
                  <a16:creationId xmlns:a16="http://schemas.microsoft.com/office/drawing/2014/main" id="{A5D180F5-12EE-4E8C-9318-6E8D1F4D4537}"/>
                </a:ext>
              </a:extLst>
            </p:cNvPr>
            <p:cNvSpPr txBox="1"/>
            <p:nvPr/>
          </p:nvSpPr>
          <p:spPr>
            <a:xfrm>
              <a:off x="691512" y="2702845"/>
              <a:ext cx="2504431" cy="9293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0">
                <a:lnSpc>
                  <a:spcPct val="110000"/>
                </a:lnSpc>
                <a:spcAft>
                  <a:spcPts val="600"/>
                </a:spcAft>
              </a:pPr>
              <a:r>
                <a:rPr lang="nl-NL" sz="14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Web Apps, IIS, ASP.NET [Core], Java, Python, Node.js, Angular, JavaScript, .NET/C#, WCF, Windows Service, SQL, Docker.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5FF7214-D5DE-4D78-B05C-D357A489390B}"/>
                </a:ext>
              </a:extLst>
            </p:cNvPr>
            <p:cNvGrpSpPr/>
            <p:nvPr/>
          </p:nvGrpSpPr>
          <p:grpSpPr>
            <a:xfrm>
              <a:off x="500316" y="1770022"/>
              <a:ext cx="2670227" cy="603242"/>
              <a:chOff x="354913" y="1154072"/>
              <a:chExt cx="2670227" cy="603242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4D2EA77-3DF3-4F8F-A89E-A38C499095A7}"/>
                  </a:ext>
                </a:extLst>
              </p:cNvPr>
              <p:cNvSpPr txBox="1"/>
              <p:nvPr/>
            </p:nvSpPr>
            <p:spPr>
              <a:xfrm>
                <a:off x="354913" y="1154072"/>
                <a:ext cx="2163349" cy="603242"/>
              </a:xfrm>
              <a:prstGeom prst="rect">
                <a:avLst/>
              </a:prstGeom>
              <a:noFill/>
            </p:spPr>
            <p:txBody>
              <a:bodyPr wrap="none" lIns="182880" tIns="146304" rIns="182880" bIns="146304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Aft>
                    <a:spcPts val="600"/>
                  </a:spcAft>
                  <a:defRPr sz="28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78D7"/>
                    </a:solidFill>
                    <a:effectLst/>
                    <a:uLnTx/>
                    <a:uFillTx/>
                    <a:latin typeface="Segoe UI Semilight" panose="020B0402040204020203" pitchFamily="34" charset="0"/>
                    <a:ea typeface="+mn-ea"/>
                    <a:cs typeface="Segoe UI Semilight" panose="020B0402040204020203" pitchFamily="34" charset="0"/>
                  </a:rPr>
                  <a:t>Web &amp; API apps</a:t>
                </a: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0317BC2-EAF8-4C38-88CB-8265564A42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9419" y="1160422"/>
                <a:ext cx="2555721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78D7"/>
                </a:solidFill>
                <a:prstDash val="solid"/>
                <a:headEnd type="none"/>
                <a:tailEnd type="none"/>
              </a:ln>
              <a:effectLst/>
            </p:spPr>
          </p:cxnSp>
        </p:grpSp>
        <p:sp>
          <p:nvSpPr>
            <p:cNvPr id="29" name="globe_2" title="Icon of a sphere made of lines">
              <a:extLst>
                <a:ext uri="{FF2B5EF4-FFF2-40B4-BE49-F238E27FC236}">
                  <a16:creationId xmlns:a16="http://schemas.microsoft.com/office/drawing/2014/main" id="{4B4C9186-A2DC-4A25-987A-F43B57CEA37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91512" y="1266154"/>
              <a:ext cx="365760" cy="365760"/>
            </a:xfrm>
            <a:custGeom>
              <a:avLst/>
              <a:gdLst>
                <a:gd name="T0" fmla="*/ 0 w 335"/>
                <a:gd name="T1" fmla="*/ 168 h 335"/>
                <a:gd name="T2" fmla="*/ 168 w 335"/>
                <a:gd name="T3" fmla="*/ 0 h 335"/>
                <a:gd name="T4" fmla="*/ 335 w 335"/>
                <a:gd name="T5" fmla="*/ 168 h 335"/>
                <a:gd name="T6" fmla="*/ 168 w 335"/>
                <a:gd name="T7" fmla="*/ 335 h 335"/>
                <a:gd name="T8" fmla="*/ 0 w 335"/>
                <a:gd name="T9" fmla="*/ 168 h 335"/>
                <a:gd name="T10" fmla="*/ 168 w 335"/>
                <a:gd name="T11" fmla="*/ 335 h 335"/>
                <a:gd name="T12" fmla="*/ 253 w 335"/>
                <a:gd name="T13" fmla="*/ 168 h 335"/>
                <a:gd name="T14" fmla="*/ 168 w 335"/>
                <a:gd name="T15" fmla="*/ 0 h 335"/>
                <a:gd name="T16" fmla="*/ 82 w 335"/>
                <a:gd name="T17" fmla="*/ 168 h 335"/>
                <a:gd name="T18" fmla="*/ 168 w 335"/>
                <a:gd name="T19" fmla="*/ 335 h 335"/>
                <a:gd name="T20" fmla="*/ 8 w 335"/>
                <a:gd name="T21" fmla="*/ 116 h 335"/>
                <a:gd name="T22" fmla="*/ 327 w 335"/>
                <a:gd name="T23" fmla="*/ 116 h 335"/>
                <a:gd name="T24" fmla="*/ 9 w 335"/>
                <a:gd name="T25" fmla="*/ 221 h 335"/>
                <a:gd name="T26" fmla="*/ 326 w 335"/>
                <a:gd name="T27" fmla="*/ 22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5" h="335">
                  <a:moveTo>
                    <a:pt x="0" y="168"/>
                  </a:moveTo>
                  <a:cubicBezTo>
                    <a:pt x="0" y="75"/>
                    <a:pt x="75" y="0"/>
                    <a:pt x="168" y="0"/>
                  </a:cubicBezTo>
                  <a:cubicBezTo>
                    <a:pt x="260" y="0"/>
                    <a:pt x="335" y="75"/>
                    <a:pt x="335" y="168"/>
                  </a:cubicBezTo>
                  <a:cubicBezTo>
                    <a:pt x="335" y="260"/>
                    <a:pt x="260" y="335"/>
                    <a:pt x="168" y="335"/>
                  </a:cubicBezTo>
                  <a:cubicBezTo>
                    <a:pt x="75" y="335"/>
                    <a:pt x="0" y="260"/>
                    <a:pt x="0" y="168"/>
                  </a:cubicBezTo>
                  <a:close/>
                  <a:moveTo>
                    <a:pt x="168" y="335"/>
                  </a:moveTo>
                  <a:cubicBezTo>
                    <a:pt x="215" y="335"/>
                    <a:pt x="253" y="260"/>
                    <a:pt x="253" y="168"/>
                  </a:cubicBezTo>
                  <a:cubicBezTo>
                    <a:pt x="253" y="75"/>
                    <a:pt x="215" y="0"/>
                    <a:pt x="168" y="0"/>
                  </a:cubicBezTo>
                  <a:cubicBezTo>
                    <a:pt x="120" y="0"/>
                    <a:pt x="82" y="75"/>
                    <a:pt x="82" y="168"/>
                  </a:cubicBezTo>
                  <a:cubicBezTo>
                    <a:pt x="82" y="260"/>
                    <a:pt x="120" y="335"/>
                    <a:pt x="168" y="335"/>
                  </a:cubicBezTo>
                  <a:close/>
                  <a:moveTo>
                    <a:pt x="8" y="116"/>
                  </a:moveTo>
                  <a:cubicBezTo>
                    <a:pt x="327" y="116"/>
                    <a:pt x="327" y="116"/>
                    <a:pt x="327" y="116"/>
                  </a:cubicBezTo>
                  <a:moveTo>
                    <a:pt x="9" y="221"/>
                  </a:moveTo>
                  <a:cubicBezTo>
                    <a:pt x="326" y="221"/>
                    <a:pt x="326" y="221"/>
                    <a:pt x="326" y="221"/>
                  </a:cubicBezTo>
                </a:path>
              </a:pathLst>
            </a:custGeom>
            <a:noFill/>
            <a:ln w="1587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3BB6F20-A239-4E95-895D-B893C35D14ED}"/>
              </a:ext>
            </a:extLst>
          </p:cNvPr>
          <p:cNvGrpSpPr/>
          <p:nvPr/>
        </p:nvGrpSpPr>
        <p:grpSpPr>
          <a:xfrm>
            <a:off x="3332369" y="1266154"/>
            <a:ext cx="2727585" cy="4751003"/>
            <a:chOff x="3354140" y="1266154"/>
            <a:chExt cx="2727585" cy="4751003"/>
          </a:xfrm>
        </p:grpSpPr>
        <p:sp>
          <p:nvSpPr>
            <p:cNvPr id="19" name="Tekstvak 3">
              <a:extLst>
                <a:ext uri="{FF2B5EF4-FFF2-40B4-BE49-F238E27FC236}">
                  <a16:creationId xmlns:a16="http://schemas.microsoft.com/office/drawing/2014/main" id="{5DC51015-18F5-4BD9-94D8-05B77BA06DE3}"/>
                </a:ext>
              </a:extLst>
            </p:cNvPr>
            <p:cNvSpPr txBox="1"/>
            <p:nvPr/>
          </p:nvSpPr>
          <p:spPr>
            <a:xfrm>
              <a:off x="3521405" y="4262831"/>
              <a:ext cx="2560320" cy="17543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nl-NL" sz="1200" b="1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Products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Data Factory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Storage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SQL</a:t>
              </a:r>
              <a:r>
                <a:rPr lang="nl-NL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 [DW]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Data Lake Store &amp; Analytics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Analysis Services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PowerBI</a:t>
              </a:r>
            </a:p>
          </p:txBody>
        </p:sp>
        <p:sp>
          <p:nvSpPr>
            <p:cNvPr id="20" name="Tekstvak 9">
              <a:extLst>
                <a:ext uri="{FF2B5EF4-FFF2-40B4-BE49-F238E27FC236}">
                  <a16:creationId xmlns:a16="http://schemas.microsoft.com/office/drawing/2014/main" id="{98CDDC14-B8D5-429F-A1B2-37552A418B7E}"/>
                </a:ext>
              </a:extLst>
            </p:cNvPr>
            <p:cNvSpPr txBox="1"/>
            <p:nvPr/>
          </p:nvSpPr>
          <p:spPr>
            <a:xfrm>
              <a:off x="3521405" y="2702845"/>
              <a:ext cx="2474363" cy="6923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0">
                <a:lnSpc>
                  <a:spcPct val="110000"/>
                </a:lnSpc>
                <a:spcAft>
                  <a:spcPts val="600"/>
                </a:spcAft>
              </a:pPr>
              <a:r>
                <a:rPr lang="nl-NL" sz="14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SQL, Excel, MS Access, ETL, SSIS/SSAS/SSRS, Informatica, SAS, Micro Strategy.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E0F0825-E142-4B5F-94E9-5B93F59990D4}"/>
                </a:ext>
              </a:extLst>
            </p:cNvPr>
            <p:cNvGrpSpPr/>
            <p:nvPr/>
          </p:nvGrpSpPr>
          <p:grpSpPr>
            <a:xfrm>
              <a:off x="3354140" y="1770022"/>
              <a:ext cx="2670227" cy="911019"/>
              <a:chOff x="3250513" y="1154072"/>
              <a:chExt cx="2670227" cy="911019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C4BBFBF-2813-4C01-B3C5-AA02AD9C14AE}"/>
                  </a:ext>
                </a:extLst>
              </p:cNvPr>
              <p:cNvSpPr txBox="1"/>
              <p:nvPr/>
            </p:nvSpPr>
            <p:spPr>
              <a:xfrm>
                <a:off x="3250513" y="1154072"/>
                <a:ext cx="2648289" cy="911019"/>
              </a:xfrm>
              <a:prstGeom prst="rect">
                <a:avLst/>
              </a:prstGeom>
              <a:noFill/>
            </p:spPr>
            <p:txBody>
              <a:bodyPr wrap="none" lIns="182880" tIns="146304" rIns="182880" bIns="146304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Aft>
                    <a:spcPts val="600"/>
                  </a:spcAft>
                  <a:defRPr sz="28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</a:defRPr>
                </a:lvl1pPr>
              </a:lstStyle>
              <a:p>
                <a:pPr lvl="0" algn="l" defTabSz="914400">
                  <a:lnSpc>
                    <a:spcPct val="100000"/>
                  </a:lnSpc>
                  <a:spcAft>
                    <a:spcPts val="0"/>
                  </a:spcAft>
                  <a:defRPr/>
                </a:pPr>
                <a:r>
                  <a:rPr lang="en-US" sz="2000">
                    <a:solidFill>
                      <a:srgbClr val="0078D7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Data transformation </a:t>
                </a:r>
              </a:p>
              <a:p>
                <a:pPr lvl="0" algn="l" defTabSz="914400">
                  <a:lnSpc>
                    <a:spcPct val="100000"/>
                  </a:lnSpc>
                  <a:spcAft>
                    <a:spcPts val="0"/>
                  </a:spcAft>
                  <a:defRPr/>
                </a:pPr>
                <a:r>
                  <a:rPr lang="en-US" sz="2000">
                    <a:solidFill>
                      <a:srgbClr val="0078D7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&amp; reporting</a:t>
                </a: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1EAE47E7-DB65-43BF-9C3A-76C541BF58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5019" y="1160422"/>
                <a:ext cx="2555721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78D7"/>
                </a:solidFill>
                <a:prstDash val="solid"/>
                <a:headEnd type="none"/>
                <a:tailEnd type="none"/>
              </a:ln>
              <a:effectLst/>
            </p:spPr>
          </p:cxnSp>
        </p:grpSp>
        <p:sp>
          <p:nvSpPr>
            <p:cNvPr id="30" name="graph_9" title="Icon of a line chart with connected circles at varying points">
              <a:extLst>
                <a:ext uri="{FF2B5EF4-FFF2-40B4-BE49-F238E27FC236}">
                  <a16:creationId xmlns:a16="http://schemas.microsoft.com/office/drawing/2014/main" id="{4C3EC4AB-EE0A-4602-89E5-95785646A3A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527755" y="1266154"/>
              <a:ext cx="405344" cy="365760"/>
            </a:xfrm>
            <a:custGeom>
              <a:avLst/>
              <a:gdLst>
                <a:gd name="T0" fmla="*/ 352 w 352"/>
                <a:gd name="T1" fmla="*/ 318 h 318"/>
                <a:gd name="T2" fmla="*/ 0 w 352"/>
                <a:gd name="T3" fmla="*/ 318 h 318"/>
                <a:gd name="T4" fmla="*/ 0 w 352"/>
                <a:gd name="T5" fmla="*/ 0 h 318"/>
                <a:gd name="T6" fmla="*/ 266 w 352"/>
                <a:gd name="T7" fmla="*/ 105 h 318"/>
                <a:gd name="T8" fmla="*/ 286 w 352"/>
                <a:gd name="T9" fmla="*/ 126 h 318"/>
                <a:gd name="T10" fmla="*/ 307 w 352"/>
                <a:gd name="T11" fmla="*/ 105 h 318"/>
                <a:gd name="T12" fmla="*/ 286 w 352"/>
                <a:gd name="T13" fmla="*/ 84 h 318"/>
                <a:gd name="T14" fmla="*/ 266 w 352"/>
                <a:gd name="T15" fmla="*/ 105 h 318"/>
                <a:gd name="T16" fmla="*/ 57 w 352"/>
                <a:gd name="T17" fmla="*/ 252 h 318"/>
                <a:gd name="T18" fmla="*/ 100 w 352"/>
                <a:gd name="T19" fmla="*/ 188 h 318"/>
                <a:gd name="T20" fmla="*/ 200 w 352"/>
                <a:gd name="T21" fmla="*/ 205 h 318"/>
                <a:gd name="T22" fmla="*/ 134 w 352"/>
                <a:gd name="T23" fmla="*/ 181 h 318"/>
                <a:gd name="T24" fmla="*/ 236 w 352"/>
                <a:gd name="T25" fmla="*/ 187 h 318"/>
                <a:gd name="T26" fmla="*/ 276 w 352"/>
                <a:gd name="T27" fmla="*/ 123 h 318"/>
                <a:gd name="T28" fmla="*/ 200 w 352"/>
                <a:gd name="T29" fmla="*/ 201 h 318"/>
                <a:gd name="T30" fmla="*/ 221 w 352"/>
                <a:gd name="T31" fmla="*/ 222 h 318"/>
                <a:gd name="T32" fmla="*/ 241 w 352"/>
                <a:gd name="T33" fmla="*/ 201 h 318"/>
                <a:gd name="T34" fmla="*/ 221 w 352"/>
                <a:gd name="T35" fmla="*/ 180 h 318"/>
                <a:gd name="T36" fmla="*/ 200 w 352"/>
                <a:gd name="T37" fmla="*/ 201 h 318"/>
                <a:gd name="T38" fmla="*/ 200 w 352"/>
                <a:gd name="T39" fmla="*/ 201 h 318"/>
                <a:gd name="T40" fmla="*/ 94 w 352"/>
                <a:gd name="T41" fmla="*/ 174 h 318"/>
                <a:gd name="T42" fmla="*/ 115 w 352"/>
                <a:gd name="T43" fmla="*/ 194 h 318"/>
                <a:gd name="T44" fmla="*/ 136 w 352"/>
                <a:gd name="T45" fmla="*/ 174 h 318"/>
                <a:gd name="T46" fmla="*/ 115 w 352"/>
                <a:gd name="T47" fmla="*/ 153 h 318"/>
                <a:gd name="T48" fmla="*/ 94 w 352"/>
                <a:gd name="T49" fmla="*/ 174 h 318"/>
                <a:gd name="T50" fmla="*/ 94 w 352"/>
                <a:gd name="T51" fmla="*/ 174 h 318"/>
                <a:gd name="T52" fmla="*/ 25 w 352"/>
                <a:gd name="T53" fmla="*/ 269 h 318"/>
                <a:gd name="T54" fmla="*/ 46 w 352"/>
                <a:gd name="T55" fmla="*/ 289 h 318"/>
                <a:gd name="T56" fmla="*/ 66 w 352"/>
                <a:gd name="T57" fmla="*/ 269 h 318"/>
                <a:gd name="T58" fmla="*/ 46 w 352"/>
                <a:gd name="T59" fmla="*/ 248 h 318"/>
                <a:gd name="T60" fmla="*/ 25 w 352"/>
                <a:gd name="T61" fmla="*/ 269 h 318"/>
                <a:gd name="T62" fmla="*/ 25 w 352"/>
                <a:gd name="T63" fmla="*/ 269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2" h="318">
                  <a:moveTo>
                    <a:pt x="352" y="318"/>
                  </a:moveTo>
                  <a:cubicBezTo>
                    <a:pt x="0" y="318"/>
                    <a:pt x="0" y="318"/>
                    <a:pt x="0" y="318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266" y="105"/>
                  </a:moveTo>
                  <a:cubicBezTo>
                    <a:pt x="266" y="116"/>
                    <a:pt x="275" y="126"/>
                    <a:pt x="286" y="126"/>
                  </a:cubicBezTo>
                  <a:cubicBezTo>
                    <a:pt x="298" y="126"/>
                    <a:pt x="307" y="116"/>
                    <a:pt x="307" y="105"/>
                  </a:cubicBezTo>
                  <a:cubicBezTo>
                    <a:pt x="307" y="93"/>
                    <a:pt x="298" y="84"/>
                    <a:pt x="286" y="84"/>
                  </a:cubicBezTo>
                  <a:cubicBezTo>
                    <a:pt x="275" y="84"/>
                    <a:pt x="266" y="93"/>
                    <a:pt x="266" y="105"/>
                  </a:cubicBezTo>
                  <a:close/>
                  <a:moveTo>
                    <a:pt x="57" y="252"/>
                  </a:moveTo>
                  <a:cubicBezTo>
                    <a:pt x="100" y="188"/>
                    <a:pt x="100" y="188"/>
                    <a:pt x="100" y="188"/>
                  </a:cubicBezTo>
                  <a:moveTo>
                    <a:pt x="200" y="205"/>
                  </a:moveTo>
                  <a:cubicBezTo>
                    <a:pt x="134" y="181"/>
                    <a:pt x="134" y="181"/>
                    <a:pt x="134" y="181"/>
                  </a:cubicBezTo>
                  <a:moveTo>
                    <a:pt x="236" y="187"/>
                  </a:moveTo>
                  <a:cubicBezTo>
                    <a:pt x="276" y="123"/>
                    <a:pt x="276" y="123"/>
                    <a:pt x="276" y="123"/>
                  </a:cubicBezTo>
                  <a:moveTo>
                    <a:pt x="200" y="201"/>
                  </a:moveTo>
                  <a:cubicBezTo>
                    <a:pt x="200" y="213"/>
                    <a:pt x="209" y="222"/>
                    <a:pt x="221" y="222"/>
                  </a:cubicBezTo>
                  <a:cubicBezTo>
                    <a:pt x="232" y="222"/>
                    <a:pt x="241" y="213"/>
                    <a:pt x="241" y="201"/>
                  </a:cubicBezTo>
                  <a:cubicBezTo>
                    <a:pt x="241" y="190"/>
                    <a:pt x="232" y="180"/>
                    <a:pt x="221" y="180"/>
                  </a:cubicBezTo>
                  <a:cubicBezTo>
                    <a:pt x="209" y="180"/>
                    <a:pt x="200" y="190"/>
                    <a:pt x="200" y="201"/>
                  </a:cubicBezTo>
                  <a:cubicBezTo>
                    <a:pt x="200" y="201"/>
                    <a:pt x="200" y="201"/>
                    <a:pt x="200" y="201"/>
                  </a:cubicBezTo>
                  <a:moveTo>
                    <a:pt x="94" y="174"/>
                  </a:moveTo>
                  <a:cubicBezTo>
                    <a:pt x="94" y="185"/>
                    <a:pt x="104" y="194"/>
                    <a:pt x="115" y="194"/>
                  </a:cubicBezTo>
                  <a:cubicBezTo>
                    <a:pt x="127" y="194"/>
                    <a:pt x="136" y="185"/>
                    <a:pt x="136" y="174"/>
                  </a:cubicBezTo>
                  <a:cubicBezTo>
                    <a:pt x="136" y="162"/>
                    <a:pt x="127" y="153"/>
                    <a:pt x="115" y="153"/>
                  </a:cubicBezTo>
                  <a:cubicBezTo>
                    <a:pt x="104" y="153"/>
                    <a:pt x="94" y="162"/>
                    <a:pt x="94" y="174"/>
                  </a:cubicBezTo>
                  <a:cubicBezTo>
                    <a:pt x="94" y="174"/>
                    <a:pt x="94" y="174"/>
                    <a:pt x="94" y="174"/>
                  </a:cubicBezTo>
                  <a:moveTo>
                    <a:pt x="25" y="269"/>
                  </a:moveTo>
                  <a:cubicBezTo>
                    <a:pt x="25" y="280"/>
                    <a:pt x="34" y="289"/>
                    <a:pt x="46" y="289"/>
                  </a:cubicBezTo>
                  <a:cubicBezTo>
                    <a:pt x="57" y="289"/>
                    <a:pt x="66" y="280"/>
                    <a:pt x="66" y="269"/>
                  </a:cubicBezTo>
                  <a:cubicBezTo>
                    <a:pt x="66" y="257"/>
                    <a:pt x="57" y="248"/>
                    <a:pt x="46" y="248"/>
                  </a:cubicBezTo>
                  <a:cubicBezTo>
                    <a:pt x="34" y="248"/>
                    <a:pt x="25" y="257"/>
                    <a:pt x="25" y="269"/>
                  </a:cubicBezTo>
                  <a:cubicBezTo>
                    <a:pt x="25" y="269"/>
                    <a:pt x="25" y="269"/>
                    <a:pt x="25" y="269"/>
                  </a:cubicBezTo>
                </a:path>
              </a:pathLst>
            </a:custGeom>
            <a:noFill/>
            <a:ln w="158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CD45158-BF40-4928-9F77-AC642E821B70}"/>
              </a:ext>
            </a:extLst>
          </p:cNvPr>
          <p:cNvGrpSpPr/>
          <p:nvPr/>
        </p:nvGrpSpPr>
        <p:grpSpPr>
          <a:xfrm>
            <a:off x="6162262" y="1266154"/>
            <a:ext cx="2751019" cy="5012613"/>
            <a:chOff x="6184033" y="1266154"/>
            <a:chExt cx="2751019" cy="5012613"/>
          </a:xfrm>
        </p:grpSpPr>
        <p:sp>
          <p:nvSpPr>
            <p:cNvPr id="14" name="Tekstvak 9">
              <a:extLst>
                <a:ext uri="{FF2B5EF4-FFF2-40B4-BE49-F238E27FC236}">
                  <a16:creationId xmlns:a16="http://schemas.microsoft.com/office/drawing/2014/main" id="{30818208-CAD5-4BFD-B77A-A0E7630CBDF9}"/>
                </a:ext>
              </a:extLst>
            </p:cNvPr>
            <p:cNvSpPr txBox="1"/>
            <p:nvPr/>
          </p:nvSpPr>
          <p:spPr>
            <a:xfrm>
              <a:off x="6374732" y="4262831"/>
              <a:ext cx="2560320" cy="20159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nl-NL" sz="1200" b="1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Products 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Container Registry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 Service Isolated (ASI)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Applications Insights</a:t>
              </a:r>
              <a:endParaRPr lang="nl-NL" sz="1200"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5400000" scaled="0"/>
                </a:gradFill>
              </a:endParaRP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Azure Container Instances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Azure Kubernetes Services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Service Fabric Mesh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API Management</a:t>
              </a:r>
            </a:p>
          </p:txBody>
        </p:sp>
        <p:sp>
          <p:nvSpPr>
            <p:cNvPr id="15" name="Tekstvak 9">
              <a:extLst>
                <a:ext uri="{FF2B5EF4-FFF2-40B4-BE49-F238E27FC236}">
                  <a16:creationId xmlns:a16="http://schemas.microsoft.com/office/drawing/2014/main" id="{ABAD5A31-2F74-4ED9-B197-835160930F31}"/>
                </a:ext>
              </a:extLst>
            </p:cNvPr>
            <p:cNvSpPr txBox="1"/>
            <p:nvPr/>
          </p:nvSpPr>
          <p:spPr>
            <a:xfrm>
              <a:off x="6374732" y="2702845"/>
              <a:ext cx="2382071" cy="4553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lnSpc>
                  <a:spcPct val="90000"/>
                </a:lnSpc>
                <a:spcAft>
                  <a:spcPts val="600"/>
                </a:spcAft>
                <a:defRPr sz="1000">
                  <a:solidFill>
                    <a:schemeClr val="bg2">
                      <a:lumMod val="50000"/>
                    </a:schemeClr>
                  </a:solidFill>
                  <a:latin typeface="Convection" panose="020B0604040501040203" pitchFamily="34" charset="0"/>
                </a:defRPr>
              </a:lvl1pPr>
            </a:lstStyle>
            <a:p>
              <a:pPr defTabSz="0">
                <a:lnSpc>
                  <a:spcPct val="110000"/>
                </a:lnSpc>
              </a:pPr>
              <a:r>
                <a:rPr lang="nl-NL" sz="1400" spc="-4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  <a:latin typeface="+mn-lt"/>
                </a:rPr>
                <a:t>Loosely-coupled, independently</a:t>
              </a:r>
              <a:r>
                <a:rPr lang="nl-NL" sz="14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  <a:latin typeface="+mn-lt"/>
                </a:rPr>
                <a:t> deployable services.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EB2271A-3A69-4E64-A6B1-9E5688E278C1}"/>
                </a:ext>
              </a:extLst>
            </p:cNvPr>
            <p:cNvGrpSpPr/>
            <p:nvPr/>
          </p:nvGrpSpPr>
          <p:grpSpPr>
            <a:xfrm>
              <a:off x="6184033" y="1770022"/>
              <a:ext cx="2670227" cy="603242"/>
              <a:chOff x="354913" y="1154072"/>
              <a:chExt cx="2670227" cy="603242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E0C1AD4-62DC-44BE-BB5A-03478A18869B}"/>
                  </a:ext>
                </a:extLst>
              </p:cNvPr>
              <p:cNvSpPr txBox="1"/>
              <p:nvPr/>
            </p:nvSpPr>
            <p:spPr>
              <a:xfrm>
                <a:off x="354913" y="1154072"/>
                <a:ext cx="1855764" cy="603242"/>
              </a:xfrm>
              <a:prstGeom prst="rect">
                <a:avLst/>
              </a:prstGeom>
              <a:noFill/>
            </p:spPr>
            <p:txBody>
              <a:bodyPr wrap="none" lIns="182880" tIns="146304" rIns="182880" bIns="146304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Aft>
                    <a:spcPts val="600"/>
                  </a:spcAft>
                  <a:defRPr sz="28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0078D7"/>
                    </a:solidFill>
                    <a:effectLst/>
                    <a:uLnTx/>
                    <a:uFillTx/>
                    <a:latin typeface="Segoe UI Semilight" panose="020B0402040204020203" pitchFamily="34" charset="0"/>
                    <a:ea typeface="+mn-ea"/>
                    <a:cs typeface="Segoe UI Semilight" panose="020B0402040204020203" pitchFamily="34" charset="0"/>
                  </a:rPr>
                  <a:t>Microservices</a:t>
                </a: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15EBA8A-9228-4C31-A2DC-116BBDDA60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9419" y="1160422"/>
                <a:ext cx="2555721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78D7"/>
                </a:solidFill>
                <a:prstDash val="solid"/>
                <a:headEnd type="none"/>
                <a:tailEnd type="none"/>
              </a:ln>
              <a:effectLst/>
            </p:spPr>
          </p:cxnSp>
        </p:grpSp>
        <p:sp>
          <p:nvSpPr>
            <p:cNvPr id="31" name="Intelligence" title="Icon of circles connected by crossing lines">
              <a:extLst>
                <a:ext uri="{FF2B5EF4-FFF2-40B4-BE49-F238E27FC236}">
                  <a16:creationId xmlns:a16="http://schemas.microsoft.com/office/drawing/2014/main" id="{E5F1D32F-A6EE-4088-9ADB-9BC1A5EE938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397232" y="1266154"/>
              <a:ext cx="380638" cy="365760"/>
            </a:xfrm>
            <a:custGeom>
              <a:avLst/>
              <a:gdLst>
                <a:gd name="T0" fmla="*/ 90 w 347"/>
                <a:gd name="T1" fmla="*/ 24 h 333"/>
                <a:gd name="T2" fmla="*/ 114 w 347"/>
                <a:gd name="T3" fmla="*/ 0 h 333"/>
                <a:gd name="T4" fmla="*/ 138 w 347"/>
                <a:gd name="T5" fmla="*/ 24 h 333"/>
                <a:gd name="T6" fmla="*/ 114 w 347"/>
                <a:gd name="T7" fmla="*/ 49 h 333"/>
                <a:gd name="T8" fmla="*/ 90 w 347"/>
                <a:gd name="T9" fmla="*/ 24 h 333"/>
                <a:gd name="T10" fmla="*/ 0 w 347"/>
                <a:gd name="T11" fmla="*/ 146 h 333"/>
                <a:gd name="T12" fmla="*/ 37 w 347"/>
                <a:gd name="T13" fmla="*/ 183 h 333"/>
                <a:gd name="T14" fmla="*/ 75 w 347"/>
                <a:gd name="T15" fmla="*/ 146 h 333"/>
                <a:gd name="T16" fmla="*/ 37 w 347"/>
                <a:gd name="T17" fmla="*/ 108 h 333"/>
                <a:gd name="T18" fmla="*/ 0 w 347"/>
                <a:gd name="T19" fmla="*/ 146 h 333"/>
                <a:gd name="T20" fmla="*/ 60 w 347"/>
                <a:gd name="T21" fmla="*/ 273 h 333"/>
                <a:gd name="T22" fmla="*/ 119 w 347"/>
                <a:gd name="T23" fmla="*/ 333 h 333"/>
                <a:gd name="T24" fmla="*/ 179 w 347"/>
                <a:gd name="T25" fmla="*/ 273 h 333"/>
                <a:gd name="T26" fmla="*/ 119 w 347"/>
                <a:gd name="T27" fmla="*/ 213 h 333"/>
                <a:gd name="T28" fmla="*/ 60 w 347"/>
                <a:gd name="T29" fmla="*/ 273 h 333"/>
                <a:gd name="T30" fmla="*/ 134 w 347"/>
                <a:gd name="T31" fmla="*/ 110 h 333"/>
                <a:gd name="T32" fmla="*/ 174 w 347"/>
                <a:gd name="T33" fmla="*/ 149 h 333"/>
                <a:gd name="T34" fmla="*/ 213 w 347"/>
                <a:gd name="T35" fmla="*/ 110 h 333"/>
                <a:gd name="T36" fmla="*/ 174 w 347"/>
                <a:gd name="T37" fmla="*/ 71 h 333"/>
                <a:gd name="T38" fmla="*/ 134 w 347"/>
                <a:gd name="T39" fmla="*/ 110 h 333"/>
                <a:gd name="T40" fmla="*/ 228 w 347"/>
                <a:gd name="T41" fmla="*/ 241 h 333"/>
                <a:gd name="T42" fmla="*/ 287 w 347"/>
                <a:gd name="T43" fmla="*/ 303 h 333"/>
                <a:gd name="T44" fmla="*/ 347 w 347"/>
                <a:gd name="T45" fmla="*/ 241 h 333"/>
                <a:gd name="T46" fmla="*/ 287 w 347"/>
                <a:gd name="T47" fmla="*/ 179 h 333"/>
                <a:gd name="T48" fmla="*/ 228 w 347"/>
                <a:gd name="T49" fmla="*/ 241 h 333"/>
                <a:gd name="T50" fmla="*/ 228 w 347"/>
                <a:gd name="T51" fmla="*/ 250 h 333"/>
                <a:gd name="T52" fmla="*/ 178 w 347"/>
                <a:gd name="T53" fmla="*/ 262 h 333"/>
                <a:gd name="T54" fmla="*/ 74 w 347"/>
                <a:gd name="T55" fmla="*/ 139 h 333"/>
                <a:gd name="T56" fmla="*/ 136 w 347"/>
                <a:gd name="T57" fmla="*/ 120 h 333"/>
                <a:gd name="T58" fmla="*/ 137 w 347"/>
                <a:gd name="T59" fmla="*/ 216 h 333"/>
                <a:gd name="T60" fmla="*/ 162 w 347"/>
                <a:gd name="T61" fmla="*/ 148 h 333"/>
                <a:gd name="T62" fmla="*/ 86 w 347"/>
                <a:gd name="T63" fmla="*/ 223 h 333"/>
                <a:gd name="T64" fmla="*/ 57 w 347"/>
                <a:gd name="T65" fmla="*/ 177 h 333"/>
                <a:gd name="T66" fmla="*/ 232 w 347"/>
                <a:gd name="T67" fmla="*/ 217 h 333"/>
                <a:gd name="T68" fmla="*/ 71 w 347"/>
                <a:gd name="T69" fmla="*/ 161 h 333"/>
                <a:gd name="T70" fmla="*/ 102 w 347"/>
                <a:gd name="T71" fmla="*/ 46 h 333"/>
                <a:gd name="T72" fmla="*/ 58 w 347"/>
                <a:gd name="T73" fmla="*/ 115 h 333"/>
                <a:gd name="T74" fmla="*/ 249 w 347"/>
                <a:gd name="T75" fmla="*/ 194 h 333"/>
                <a:gd name="T76" fmla="*/ 200 w 347"/>
                <a:gd name="T77" fmla="*/ 139 h 333"/>
                <a:gd name="T78" fmla="*/ 112 w 347"/>
                <a:gd name="T79" fmla="*/ 213 h 333"/>
                <a:gd name="T80" fmla="*/ 114 w 347"/>
                <a:gd name="T81" fmla="*/ 49 h 333"/>
                <a:gd name="T82" fmla="*/ 126 w 347"/>
                <a:gd name="T83" fmla="*/ 45 h 333"/>
                <a:gd name="T84" fmla="*/ 151 w 347"/>
                <a:gd name="T85" fmla="*/ 78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7" h="333">
                  <a:moveTo>
                    <a:pt x="90" y="24"/>
                  </a:moveTo>
                  <a:cubicBezTo>
                    <a:pt x="90" y="11"/>
                    <a:pt x="100" y="0"/>
                    <a:pt x="114" y="0"/>
                  </a:cubicBezTo>
                  <a:cubicBezTo>
                    <a:pt x="127" y="0"/>
                    <a:pt x="138" y="11"/>
                    <a:pt x="138" y="24"/>
                  </a:cubicBezTo>
                  <a:cubicBezTo>
                    <a:pt x="138" y="38"/>
                    <a:pt x="127" y="49"/>
                    <a:pt x="114" y="49"/>
                  </a:cubicBezTo>
                  <a:cubicBezTo>
                    <a:pt x="100" y="49"/>
                    <a:pt x="90" y="38"/>
                    <a:pt x="90" y="24"/>
                  </a:cubicBezTo>
                  <a:close/>
                  <a:moveTo>
                    <a:pt x="0" y="146"/>
                  </a:moveTo>
                  <a:cubicBezTo>
                    <a:pt x="0" y="166"/>
                    <a:pt x="17" y="183"/>
                    <a:pt x="37" y="183"/>
                  </a:cubicBezTo>
                  <a:cubicBezTo>
                    <a:pt x="58" y="183"/>
                    <a:pt x="75" y="166"/>
                    <a:pt x="75" y="146"/>
                  </a:cubicBezTo>
                  <a:cubicBezTo>
                    <a:pt x="75" y="125"/>
                    <a:pt x="58" y="108"/>
                    <a:pt x="37" y="108"/>
                  </a:cubicBezTo>
                  <a:cubicBezTo>
                    <a:pt x="17" y="108"/>
                    <a:pt x="0" y="125"/>
                    <a:pt x="0" y="146"/>
                  </a:cubicBezTo>
                  <a:close/>
                  <a:moveTo>
                    <a:pt x="60" y="273"/>
                  </a:moveTo>
                  <a:cubicBezTo>
                    <a:pt x="60" y="306"/>
                    <a:pt x="86" y="333"/>
                    <a:pt x="119" y="333"/>
                  </a:cubicBezTo>
                  <a:cubicBezTo>
                    <a:pt x="152" y="333"/>
                    <a:pt x="179" y="306"/>
                    <a:pt x="179" y="273"/>
                  </a:cubicBezTo>
                  <a:cubicBezTo>
                    <a:pt x="179" y="240"/>
                    <a:pt x="152" y="213"/>
                    <a:pt x="119" y="213"/>
                  </a:cubicBezTo>
                  <a:cubicBezTo>
                    <a:pt x="86" y="213"/>
                    <a:pt x="60" y="240"/>
                    <a:pt x="60" y="273"/>
                  </a:cubicBezTo>
                  <a:close/>
                  <a:moveTo>
                    <a:pt x="134" y="110"/>
                  </a:moveTo>
                  <a:cubicBezTo>
                    <a:pt x="134" y="132"/>
                    <a:pt x="152" y="149"/>
                    <a:pt x="174" y="149"/>
                  </a:cubicBezTo>
                  <a:cubicBezTo>
                    <a:pt x="195" y="149"/>
                    <a:pt x="213" y="132"/>
                    <a:pt x="213" y="110"/>
                  </a:cubicBezTo>
                  <a:cubicBezTo>
                    <a:pt x="213" y="89"/>
                    <a:pt x="195" y="71"/>
                    <a:pt x="174" y="71"/>
                  </a:cubicBezTo>
                  <a:cubicBezTo>
                    <a:pt x="152" y="71"/>
                    <a:pt x="134" y="89"/>
                    <a:pt x="134" y="110"/>
                  </a:cubicBezTo>
                  <a:close/>
                  <a:moveTo>
                    <a:pt x="228" y="241"/>
                  </a:moveTo>
                  <a:cubicBezTo>
                    <a:pt x="228" y="275"/>
                    <a:pt x="254" y="303"/>
                    <a:pt x="287" y="303"/>
                  </a:cubicBezTo>
                  <a:cubicBezTo>
                    <a:pt x="320" y="303"/>
                    <a:pt x="347" y="275"/>
                    <a:pt x="347" y="241"/>
                  </a:cubicBezTo>
                  <a:cubicBezTo>
                    <a:pt x="347" y="207"/>
                    <a:pt x="320" y="179"/>
                    <a:pt x="287" y="179"/>
                  </a:cubicBezTo>
                  <a:cubicBezTo>
                    <a:pt x="254" y="179"/>
                    <a:pt x="228" y="207"/>
                    <a:pt x="228" y="241"/>
                  </a:cubicBezTo>
                  <a:close/>
                  <a:moveTo>
                    <a:pt x="228" y="250"/>
                  </a:moveTo>
                  <a:cubicBezTo>
                    <a:pt x="178" y="262"/>
                    <a:pt x="178" y="262"/>
                    <a:pt x="178" y="262"/>
                  </a:cubicBezTo>
                  <a:moveTo>
                    <a:pt x="74" y="139"/>
                  </a:moveTo>
                  <a:cubicBezTo>
                    <a:pt x="136" y="120"/>
                    <a:pt x="136" y="120"/>
                    <a:pt x="136" y="120"/>
                  </a:cubicBezTo>
                  <a:moveTo>
                    <a:pt x="137" y="216"/>
                  </a:moveTo>
                  <a:cubicBezTo>
                    <a:pt x="162" y="148"/>
                    <a:pt x="162" y="148"/>
                    <a:pt x="162" y="148"/>
                  </a:cubicBezTo>
                  <a:moveTo>
                    <a:pt x="86" y="223"/>
                  </a:moveTo>
                  <a:cubicBezTo>
                    <a:pt x="57" y="177"/>
                    <a:pt x="57" y="177"/>
                    <a:pt x="57" y="177"/>
                  </a:cubicBezTo>
                  <a:moveTo>
                    <a:pt x="232" y="217"/>
                  </a:moveTo>
                  <a:cubicBezTo>
                    <a:pt x="71" y="161"/>
                    <a:pt x="71" y="161"/>
                    <a:pt x="71" y="161"/>
                  </a:cubicBezTo>
                  <a:moveTo>
                    <a:pt x="102" y="46"/>
                  </a:moveTo>
                  <a:cubicBezTo>
                    <a:pt x="58" y="115"/>
                    <a:pt x="58" y="115"/>
                    <a:pt x="58" y="115"/>
                  </a:cubicBezTo>
                  <a:moveTo>
                    <a:pt x="249" y="194"/>
                  </a:moveTo>
                  <a:cubicBezTo>
                    <a:pt x="200" y="139"/>
                    <a:pt x="200" y="139"/>
                    <a:pt x="200" y="139"/>
                  </a:cubicBezTo>
                  <a:moveTo>
                    <a:pt x="112" y="213"/>
                  </a:moveTo>
                  <a:cubicBezTo>
                    <a:pt x="114" y="49"/>
                    <a:pt x="114" y="49"/>
                    <a:pt x="114" y="49"/>
                  </a:cubicBezTo>
                  <a:moveTo>
                    <a:pt x="126" y="45"/>
                  </a:moveTo>
                  <a:cubicBezTo>
                    <a:pt x="151" y="78"/>
                    <a:pt x="151" y="78"/>
                    <a:pt x="151" y="78"/>
                  </a:cubicBezTo>
                </a:path>
              </a:pathLst>
            </a:custGeom>
            <a:noFill/>
            <a:ln w="158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35B088-B095-4B40-9E2D-6E97D4A069E8}"/>
              </a:ext>
            </a:extLst>
          </p:cNvPr>
          <p:cNvGrpSpPr/>
          <p:nvPr/>
        </p:nvGrpSpPr>
        <p:grpSpPr>
          <a:xfrm>
            <a:off x="9015590" y="1266154"/>
            <a:ext cx="2743224" cy="5012613"/>
            <a:chOff x="9037361" y="1266154"/>
            <a:chExt cx="2743224" cy="5012613"/>
          </a:xfrm>
        </p:grpSpPr>
        <p:sp>
          <p:nvSpPr>
            <p:cNvPr id="9" name="Tekstvak 9">
              <a:extLst>
                <a:ext uri="{FF2B5EF4-FFF2-40B4-BE49-F238E27FC236}">
                  <a16:creationId xmlns:a16="http://schemas.microsoft.com/office/drawing/2014/main" id="{25374283-4399-4E89-B2E9-F9D13B777CA8}"/>
                </a:ext>
              </a:extLst>
            </p:cNvPr>
            <p:cNvSpPr txBox="1"/>
            <p:nvPr/>
          </p:nvSpPr>
          <p:spPr>
            <a:xfrm>
              <a:off x="9220265" y="4262831"/>
              <a:ext cx="2560320" cy="20159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nl-NL" sz="1200" b="1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Products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 Service Isolated (ASI)</a:t>
              </a:r>
              <a:endParaRPr lang="nl-NL" sz="1200">
                <a:gradFill>
                  <a:gsLst>
                    <a:gs pos="0">
                      <a:schemeClr val="accent1"/>
                    </a:gs>
                    <a:gs pos="100000">
                      <a:schemeClr val="accent1"/>
                    </a:gs>
                  </a:gsLst>
                  <a:lin ang="5400000" scaled="0"/>
                </a:gradFill>
              </a:endParaRP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Azure SQL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nl-NL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PowerBI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Applications Insights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accent1"/>
                      </a:gs>
                      <a:gs pos="100000">
                        <a:schemeClr val="accent1"/>
                      </a:gs>
                    </a:gsLst>
                    <a:lin ang="5400000" scaled="0"/>
                  </a:gradFill>
                </a:rPr>
                <a:t>Application Gateway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PowerApps</a:t>
              </a:r>
            </a:p>
            <a:p>
              <a:pPr marL="114300" indent="-1143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GB" sz="12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Flow</a:t>
              </a:r>
              <a:endParaRPr lang="nl-NL" sz="120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" name="Tekstvak 9">
              <a:extLst>
                <a:ext uri="{FF2B5EF4-FFF2-40B4-BE49-F238E27FC236}">
                  <a16:creationId xmlns:a16="http://schemas.microsoft.com/office/drawing/2014/main" id="{1DD1144F-77A8-405C-B547-780EEA44C646}"/>
                </a:ext>
              </a:extLst>
            </p:cNvPr>
            <p:cNvSpPr txBox="1"/>
            <p:nvPr/>
          </p:nvSpPr>
          <p:spPr>
            <a:xfrm>
              <a:off x="9220265" y="2702845"/>
              <a:ext cx="2308559" cy="9293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0">
                <a:lnSpc>
                  <a:spcPct val="110000"/>
                </a:lnSpc>
                <a:spcAft>
                  <a:spcPts val="600"/>
                </a:spcAft>
              </a:pPr>
              <a:r>
                <a:rPr lang="nl-NL" sz="140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0"/>
                  </a:gradFill>
                </a:rPr>
                <a:t>Line of Business, Mendix, MS Access, Domino, IBM Notes, SQL, MS Excel, VBA, MS Word, Sharepoint.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BB2D4C6-C7C4-4A8A-BE72-22D7FDEEAF26}"/>
                </a:ext>
              </a:extLst>
            </p:cNvPr>
            <p:cNvGrpSpPr/>
            <p:nvPr/>
          </p:nvGrpSpPr>
          <p:grpSpPr>
            <a:xfrm>
              <a:off x="9037361" y="1770022"/>
              <a:ext cx="2670227" cy="911019"/>
              <a:chOff x="3250513" y="1154072"/>
              <a:chExt cx="2670227" cy="91101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10394F5-904B-490A-87D0-6F5DD36CF975}"/>
                  </a:ext>
                </a:extLst>
              </p:cNvPr>
              <p:cNvSpPr txBox="1"/>
              <p:nvPr/>
            </p:nvSpPr>
            <p:spPr>
              <a:xfrm>
                <a:off x="3250513" y="1154072"/>
                <a:ext cx="2313775" cy="911019"/>
              </a:xfrm>
              <a:prstGeom prst="rect">
                <a:avLst/>
              </a:prstGeom>
              <a:noFill/>
            </p:spPr>
            <p:txBody>
              <a:bodyPr wrap="none" lIns="182880" tIns="146304" rIns="182880" bIns="146304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Aft>
                    <a:spcPts val="600"/>
                  </a:spcAft>
                  <a:defRPr sz="280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  <a:latin typeface="+mj-lt"/>
                  </a:defRPr>
                </a:lvl1pPr>
              </a:lstStyle>
              <a:p>
                <a:pPr lvl="0" algn="l" defTabSz="914400">
                  <a:lnSpc>
                    <a:spcPct val="100000"/>
                  </a:lnSpc>
                  <a:spcAft>
                    <a:spcPts val="0"/>
                  </a:spcAft>
                  <a:defRPr/>
                </a:pPr>
                <a:r>
                  <a:rPr lang="en-US" sz="2000">
                    <a:solidFill>
                      <a:srgbClr val="0078D7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Rapid Application</a:t>
                </a:r>
                <a:br>
                  <a:rPr lang="en-US" sz="2000">
                    <a:solidFill>
                      <a:srgbClr val="0078D7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</a:br>
                <a:r>
                  <a:rPr lang="en-US" sz="2000">
                    <a:solidFill>
                      <a:srgbClr val="0078D7"/>
                    </a:solidFill>
                    <a:latin typeface="Segoe UI Semilight" panose="020B0402040204020203" pitchFamily="34" charset="0"/>
                    <a:cs typeface="Segoe UI Semilight" panose="020B0402040204020203" pitchFamily="34" charset="0"/>
                  </a:rPr>
                  <a:t>Development</a:t>
                </a:r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CBD6EF2B-5A7F-40E2-A35B-4EB65DB83E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5019" y="1160422"/>
                <a:ext cx="2555721" cy="0"/>
              </a:xfrm>
              <a:prstGeom prst="line">
                <a:avLst/>
              </a:prstGeom>
              <a:noFill/>
              <a:ln w="12700" cap="flat" cmpd="sng" algn="ctr">
                <a:solidFill>
                  <a:srgbClr val="0078D7"/>
                </a:solidFill>
                <a:prstDash val="solid"/>
                <a:headEnd type="none"/>
                <a:tailEnd type="none"/>
              </a:ln>
              <a:effectLst/>
            </p:spPr>
          </p:cxnSp>
        </p:grpSp>
        <p:sp>
          <p:nvSpPr>
            <p:cNvPr id="32" name="speedometer_2" title="Icon of a spedometer showing fast speed">
              <a:extLst>
                <a:ext uri="{FF2B5EF4-FFF2-40B4-BE49-F238E27FC236}">
                  <a16:creationId xmlns:a16="http://schemas.microsoft.com/office/drawing/2014/main" id="{DC2F2367-A43E-4224-AECC-AC8FA6B7A69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242003" y="1266154"/>
              <a:ext cx="365760" cy="365760"/>
            </a:xfrm>
            <a:custGeom>
              <a:avLst/>
              <a:gdLst>
                <a:gd name="T0" fmla="*/ 155 w 281"/>
                <a:gd name="T1" fmla="*/ 155 h 281"/>
                <a:gd name="T2" fmla="*/ 126 w 281"/>
                <a:gd name="T3" fmla="*/ 155 h 281"/>
                <a:gd name="T4" fmla="*/ 126 w 281"/>
                <a:gd name="T5" fmla="*/ 126 h 281"/>
                <a:gd name="T6" fmla="*/ 155 w 281"/>
                <a:gd name="T7" fmla="*/ 126 h 281"/>
                <a:gd name="T8" fmla="*/ 155 w 281"/>
                <a:gd name="T9" fmla="*/ 155 h 281"/>
                <a:gd name="T10" fmla="*/ 140 w 281"/>
                <a:gd name="T11" fmla="*/ 0 h 281"/>
                <a:gd name="T12" fmla="*/ 0 w 281"/>
                <a:gd name="T13" fmla="*/ 141 h 281"/>
                <a:gd name="T14" fmla="*/ 140 w 281"/>
                <a:gd name="T15" fmla="*/ 281 h 281"/>
                <a:gd name="T16" fmla="*/ 281 w 281"/>
                <a:gd name="T17" fmla="*/ 141 h 281"/>
                <a:gd name="T18" fmla="*/ 140 w 281"/>
                <a:gd name="T19" fmla="*/ 0 h 281"/>
                <a:gd name="T20" fmla="*/ 214 w 281"/>
                <a:gd name="T21" fmla="*/ 210 h 281"/>
                <a:gd name="T22" fmla="*/ 241 w 281"/>
                <a:gd name="T23" fmla="*/ 141 h 281"/>
                <a:gd name="T24" fmla="*/ 235 w 281"/>
                <a:gd name="T25" fmla="*/ 105 h 281"/>
                <a:gd name="T26" fmla="*/ 174 w 281"/>
                <a:gd name="T27" fmla="*/ 45 h 281"/>
                <a:gd name="T28" fmla="*/ 140 w 281"/>
                <a:gd name="T29" fmla="*/ 40 h 281"/>
                <a:gd name="T30" fmla="*/ 40 w 281"/>
                <a:gd name="T31" fmla="*/ 141 h 281"/>
                <a:gd name="T32" fmla="*/ 67 w 281"/>
                <a:gd name="T33" fmla="*/ 210 h 281"/>
                <a:gd name="T34" fmla="*/ 212 w 281"/>
                <a:gd name="T35" fmla="*/ 69 h 281"/>
                <a:gd name="T36" fmla="*/ 157 w 281"/>
                <a:gd name="T37" fmla="*/ 124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1" h="281">
                  <a:moveTo>
                    <a:pt x="155" y="155"/>
                  </a:moveTo>
                  <a:cubicBezTo>
                    <a:pt x="147" y="164"/>
                    <a:pt x="134" y="164"/>
                    <a:pt x="126" y="155"/>
                  </a:cubicBezTo>
                  <a:cubicBezTo>
                    <a:pt x="117" y="147"/>
                    <a:pt x="117" y="134"/>
                    <a:pt x="126" y="126"/>
                  </a:cubicBezTo>
                  <a:cubicBezTo>
                    <a:pt x="134" y="118"/>
                    <a:pt x="147" y="117"/>
                    <a:pt x="155" y="126"/>
                  </a:cubicBezTo>
                  <a:cubicBezTo>
                    <a:pt x="164" y="134"/>
                    <a:pt x="164" y="147"/>
                    <a:pt x="155" y="155"/>
                  </a:cubicBezTo>
                  <a:close/>
                  <a:moveTo>
                    <a:pt x="140" y="0"/>
                  </a:moveTo>
                  <a:cubicBezTo>
                    <a:pt x="63" y="0"/>
                    <a:pt x="0" y="63"/>
                    <a:pt x="0" y="141"/>
                  </a:cubicBezTo>
                  <a:cubicBezTo>
                    <a:pt x="0" y="218"/>
                    <a:pt x="63" y="281"/>
                    <a:pt x="140" y="281"/>
                  </a:cubicBezTo>
                  <a:cubicBezTo>
                    <a:pt x="218" y="281"/>
                    <a:pt x="281" y="218"/>
                    <a:pt x="281" y="141"/>
                  </a:cubicBezTo>
                  <a:cubicBezTo>
                    <a:pt x="281" y="63"/>
                    <a:pt x="218" y="0"/>
                    <a:pt x="140" y="0"/>
                  </a:cubicBezTo>
                  <a:close/>
                  <a:moveTo>
                    <a:pt x="214" y="210"/>
                  </a:moveTo>
                  <a:cubicBezTo>
                    <a:pt x="231" y="192"/>
                    <a:pt x="241" y="168"/>
                    <a:pt x="241" y="141"/>
                  </a:cubicBezTo>
                  <a:cubicBezTo>
                    <a:pt x="241" y="128"/>
                    <a:pt x="239" y="116"/>
                    <a:pt x="235" y="105"/>
                  </a:cubicBezTo>
                  <a:moveTo>
                    <a:pt x="174" y="45"/>
                  </a:moveTo>
                  <a:cubicBezTo>
                    <a:pt x="163" y="42"/>
                    <a:pt x="152" y="40"/>
                    <a:pt x="140" y="40"/>
                  </a:cubicBezTo>
                  <a:cubicBezTo>
                    <a:pt x="85" y="40"/>
                    <a:pt x="40" y="85"/>
                    <a:pt x="40" y="141"/>
                  </a:cubicBezTo>
                  <a:cubicBezTo>
                    <a:pt x="40" y="168"/>
                    <a:pt x="50" y="192"/>
                    <a:pt x="67" y="210"/>
                  </a:cubicBezTo>
                  <a:moveTo>
                    <a:pt x="212" y="69"/>
                  </a:moveTo>
                  <a:cubicBezTo>
                    <a:pt x="157" y="124"/>
                    <a:pt x="157" y="124"/>
                    <a:pt x="157" y="124"/>
                  </a:cubicBezTo>
                </a:path>
              </a:pathLst>
            </a:custGeom>
            <a:noFill/>
            <a:ln w="1587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714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72FAA-312B-4C38-8D86-CCAD81AC3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 3 learnings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DC1EDD9-FA8D-41F4-9C87-DF8BA80AE3C2}"/>
              </a:ext>
            </a:extLst>
          </p:cNvPr>
          <p:cNvSpPr txBox="1">
            <a:spLocks/>
          </p:cNvSpPr>
          <p:nvPr/>
        </p:nvSpPr>
        <p:spPr>
          <a:xfrm>
            <a:off x="1721826" y="1520017"/>
            <a:ext cx="9732289" cy="42550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951304">
              <a:spcBef>
                <a:spcPts val="612"/>
              </a:spcBef>
              <a:buNone/>
              <a:defRPr/>
            </a:pPr>
            <a:r>
              <a:rPr lang="en-US" sz="20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Change mindset and behavior first:</a:t>
            </a:r>
            <a:endParaRPr lang="en-US" sz="2000" b="1" spc="-41">
              <a:gradFill>
                <a:gsLst>
                  <a:gs pos="23148">
                    <a:srgbClr val="0078D4"/>
                  </a:gs>
                  <a:gs pos="49000">
                    <a:srgbClr val="0078D4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 Semibold" panose="020B0702040204020203" pitchFamily="34" charset="0"/>
            </a:endParaRP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Embrace a Growth mindset.</a:t>
            </a: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Have passion and evangelize (spread the word).</a:t>
            </a:r>
          </a:p>
          <a:p>
            <a:pPr marL="0" marR="0" lvl="0" indent="0" algn="l" defTabSz="951304" rtl="0" eaLnBrk="1" fontAlgn="auto" latinLnBrk="0" hangingPunct="1">
              <a:lnSpc>
                <a:spcPct val="100000"/>
              </a:lnSpc>
              <a:spcBef>
                <a:spcPts val="61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  <a:p>
            <a:pPr marL="0" lvl="0" indent="0" defTabSz="951304">
              <a:spcBef>
                <a:spcPts val="612"/>
              </a:spcBef>
              <a:buNone/>
              <a:defRPr/>
            </a:pPr>
            <a:r>
              <a:rPr lang="en-US" sz="20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Governance is key:</a:t>
            </a:r>
            <a:endParaRPr lang="en-US" sz="2000" b="1" spc="-41">
              <a:gradFill>
                <a:gsLst>
                  <a:gs pos="23148">
                    <a:srgbClr val="0078D4"/>
                  </a:gs>
                  <a:gs pos="49000">
                    <a:srgbClr val="0078D4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 Semibold" panose="020B0702040204020203" pitchFamily="34" charset="0"/>
            </a:endParaRP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Establish dedicated Cloud teams and skill up – cloud requires skills adjustments.</a:t>
            </a: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Invest in secure coding practices and code quality.</a:t>
            </a: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Adopt standard CI/CD pipelines – customization is great but can be tricky</a:t>
            </a:r>
          </a:p>
          <a:p>
            <a:pPr marL="0" marR="0" lvl="0" indent="0" algn="l" defTabSz="951304" rtl="0" eaLnBrk="1" fontAlgn="auto" latinLnBrk="0" hangingPunct="1">
              <a:lnSpc>
                <a:spcPct val="100000"/>
              </a:lnSpc>
              <a:spcBef>
                <a:spcPts val="612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+mn-ea"/>
              <a:cs typeface="Segoe UI Semilight" panose="020B0402040204020203" pitchFamily="34" charset="0"/>
            </a:endParaRPr>
          </a:p>
          <a:p>
            <a:pPr marL="0" lvl="0" indent="0" defTabSz="951304">
              <a:spcBef>
                <a:spcPts val="612"/>
              </a:spcBef>
              <a:buNone/>
              <a:defRPr/>
            </a:pPr>
            <a:r>
              <a:rPr lang="en-US" sz="20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Create measurable value:</a:t>
            </a:r>
            <a:endParaRPr lang="en-US" sz="2000" b="1" spc="-41">
              <a:gradFill>
                <a:gsLst>
                  <a:gs pos="23148">
                    <a:srgbClr val="0078D4"/>
                  </a:gs>
                  <a:gs pos="49000">
                    <a:srgbClr val="0078D4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 Semibold" panose="020B0702040204020203" pitchFamily="34" charset="0"/>
            </a:endParaRP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Design and architect secure, compliant Azure products.</a:t>
            </a:r>
          </a:p>
          <a:p>
            <a:pPr marL="349724" lvl="0" indent="0" defTabSz="951304">
              <a:spcBef>
                <a:spcPts val="918"/>
              </a:spcBef>
              <a:buNone/>
              <a:defRPr/>
            </a:pPr>
            <a:r>
              <a:rPr lang="en-US" sz="160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Leverage a Shared Service Model to implement DevOps.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BC728D4-56F6-4E9F-AE30-50DA233D906D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1496325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>
                <a:ln>
                  <a:noFill/>
                </a:ln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2F9C45E-5581-49D8-9A7A-D6DABD3E693D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2983367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>
                <a:ln>
                  <a:noFill/>
                </a:ln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A6DD91-63EF-422D-9872-D555D476E3F1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4708202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5102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40" b="0" i="0" u="none" strike="noStrike" kern="0" cap="none" spc="0" normalizeH="0" baseline="0" noProof="0">
                <a:ln>
                  <a:noFill/>
                </a:ln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+mn-cs"/>
              </a:rPr>
              <a:t>3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9FA0D3-2B9F-4D05-96D6-A74B566B92C4}"/>
              </a:ext>
            </a:extLst>
          </p:cNvPr>
          <p:cNvGrpSpPr/>
          <p:nvPr/>
        </p:nvGrpSpPr>
        <p:grpSpPr>
          <a:xfrm>
            <a:off x="1748957" y="3378222"/>
            <a:ext cx="191967" cy="930365"/>
            <a:chOff x="-1164351" y="3240039"/>
            <a:chExt cx="191967" cy="93036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399A229-B9B6-46CA-8CDA-530B837722DB}"/>
                </a:ext>
              </a:extLst>
            </p:cNvPr>
            <p:cNvGrpSpPr/>
            <p:nvPr/>
          </p:nvGrpSpPr>
          <p:grpSpPr>
            <a:xfrm>
              <a:off x="-1164351" y="3240039"/>
              <a:ext cx="191967" cy="560730"/>
              <a:chOff x="-1164351" y="3240039"/>
              <a:chExt cx="191967" cy="560730"/>
            </a:xfrm>
          </p:grpSpPr>
          <p:sp>
            <p:nvSpPr>
              <p:cNvPr id="19" name="arrow_15_bidi">
                <a:extLst>
                  <a:ext uri="{FF2B5EF4-FFF2-40B4-BE49-F238E27FC236}">
                    <a16:creationId xmlns:a16="http://schemas.microsoft.com/office/drawing/2014/main" id="{93E305F9-0D5D-473A-9B70-C8404EF79FB6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 rot="10800000" flipH="1">
                <a:off x="-1164351" y="3240039"/>
                <a:ext cx="191967" cy="191095"/>
              </a:xfrm>
              <a:custGeom>
                <a:avLst/>
                <a:gdLst>
                  <a:gd name="T0" fmla="*/ 0 w 304"/>
                  <a:gd name="T1" fmla="*/ 151 h 303"/>
                  <a:gd name="T2" fmla="*/ 152 w 304"/>
                  <a:gd name="T3" fmla="*/ 0 h 303"/>
                  <a:gd name="T4" fmla="*/ 304 w 304"/>
                  <a:gd name="T5" fmla="*/ 151 h 303"/>
                  <a:gd name="T6" fmla="*/ 152 w 304"/>
                  <a:gd name="T7" fmla="*/ 303 h 303"/>
                  <a:gd name="T8" fmla="*/ 0 w 304"/>
                  <a:gd name="T9" fmla="*/ 151 h 303"/>
                  <a:gd name="T10" fmla="*/ 151 w 304"/>
                  <a:gd name="T11" fmla="*/ 223 h 303"/>
                  <a:gd name="T12" fmla="*/ 223 w 304"/>
                  <a:gd name="T13" fmla="*/ 151 h 303"/>
                  <a:gd name="T14" fmla="*/ 151 w 304"/>
                  <a:gd name="T15" fmla="*/ 79 h 303"/>
                  <a:gd name="T16" fmla="*/ 223 w 304"/>
                  <a:gd name="T17" fmla="*/ 151 h 303"/>
                  <a:gd name="T18" fmla="*/ 73 w 304"/>
                  <a:gd name="T19" fmla="*/ 15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4" h="303">
                    <a:moveTo>
                      <a:pt x="0" y="151"/>
                    </a:moveTo>
                    <a:cubicBezTo>
                      <a:pt x="0" y="68"/>
                      <a:pt x="68" y="0"/>
                      <a:pt x="152" y="0"/>
                    </a:cubicBezTo>
                    <a:cubicBezTo>
                      <a:pt x="236" y="0"/>
                      <a:pt x="304" y="68"/>
                      <a:pt x="304" y="151"/>
                    </a:cubicBezTo>
                    <a:cubicBezTo>
                      <a:pt x="304" y="235"/>
                      <a:pt x="236" y="303"/>
                      <a:pt x="152" y="303"/>
                    </a:cubicBezTo>
                    <a:cubicBezTo>
                      <a:pt x="68" y="303"/>
                      <a:pt x="0" y="235"/>
                      <a:pt x="0" y="151"/>
                    </a:cubicBezTo>
                    <a:close/>
                    <a:moveTo>
                      <a:pt x="151" y="223"/>
                    </a:moveTo>
                    <a:cubicBezTo>
                      <a:pt x="223" y="151"/>
                      <a:pt x="223" y="151"/>
                      <a:pt x="223" y="151"/>
                    </a:cubicBezTo>
                    <a:cubicBezTo>
                      <a:pt x="151" y="79"/>
                      <a:pt x="151" y="79"/>
                      <a:pt x="151" y="79"/>
                    </a:cubicBezTo>
                    <a:moveTo>
                      <a:pt x="223" y="151"/>
                    </a:moveTo>
                    <a:cubicBezTo>
                      <a:pt x="73" y="151"/>
                      <a:pt x="73" y="151"/>
                      <a:pt x="73" y="151"/>
                    </a:cubicBezTo>
                  </a:path>
                </a:pathLst>
              </a:custGeom>
              <a:no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59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0" name="arrow_15_bidi">
                <a:extLst>
                  <a:ext uri="{FF2B5EF4-FFF2-40B4-BE49-F238E27FC236}">
                    <a16:creationId xmlns:a16="http://schemas.microsoft.com/office/drawing/2014/main" id="{86A64FB1-1078-4E86-8EEE-0D7AB1FC82B7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 rot="10800000" flipH="1">
                <a:off x="-1164351" y="3609674"/>
                <a:ext cx="191967" cy="191095"/>
              </a:xfrm>
              <a:custGeom>
                <a:avLst/>
                <a:gdLst>
                  <a:gd name="T0" fmla="*/ 0 w 304"/>
                  <a:gd name="T1" fmla="*/ 151 h 303"/>
                  <a:gd name="T2" fmla="*/ 152 w 304"/>
                  <a:gd name="T3" fmla="*/ 0 h 303"/>
                  <a:gd name="T4" fmla="*/ 304 w 304"/>
                  <a:gd name="T5" fmla="*/ 151 h 303"/>
                  <a:gd name="T6" fmla="*/ 152 w 304"/>
                  <a:gd name="T7" fmla="*/ 303 h 303"/>
                  <a:gd name="T8" fmla="*/ 0 w 304"/>
                  <a:gd name="T9" fmla="*/ 151 h 303"/>
                  <a:gd name="T10" fmla="*/ 151 w 304"/>
                  <a:gd name="T11" fmla="*/ 223 h 303"/>
                  <a:gd name="T12" fmla="*/ 223 w 304"/>
                  <a:gd name="T13" fmla="*/ 151 h 303"/>
                  <a:gd name="T14" fmla="*/ 151 w 304"/>
                  <a:gd name="T15" fmla="*/ 79 h 303"/>
                  <a:gd name="T16" fmla="*/ 223 w 304"/>
                  <a:gd name="T17" fmla="*/ 151 h 303"/>
                  <a:gd name="T18" fmla="*/ 73 w 304"/>
                  <a:gd name="T19" fmla="*/ 15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4" h="303">
                    <a:moveTo>
                      <a:pt x="0" y="151"/>
                    </a:moveTo>
                    <a:cubicBezTo>
                      <a:pt x="0" y="68"/>
                      <a:pt x="68" y="0"/>
                      <a:pt x="152" y="0"/>
                    </a:cubicBezTo>
                    <a:cubicBezTo>
                      <a:pt x="236" y="0"/>
                      <a:pt x="304" y="68"/>
                      <a:pt x="304" y="151"/>
                    </a:cubicBezTo>
                    <a:cubicBezTo>
                      <a:pt x="304" y="235"/>
                      <a:pt x="236" y="303"/>
                      <a:pt x="152" y="303"/>
                    </a:cubicBezTo>
                    <a:cubicBezTo>
                      <a:pt x="68" y="303"/>
                      <a:pt x="0" y="235"/>
                      <a:pt x="0" y="151"/>
                    </a:cubicBezTo>
                    <a:close/>
                    <a:moveTo>
                      <a:pt x="151" y="223"/>
                    </a:moveTo>
                    <a:cubicBezTo>
                      <a:pt x="223" y="151"/>
                      <a:pt x="223" y="151"/>
                      <a:pt x="223" y="151"/>
                    </a:cubicBezTo>
                    <a:cubicBezTo>
                      <a:pt x="151" y="79"/>
                      <a:pt x="151" y="79"/>
                      <a:pt x="151" y="79"/>
                    </a:cubicBezTo>
                    <a:moveTo>
                      <a:pt x="223" y="151"/>
                    </a:moveTo>
                    <a:cubicBezTo>
                      <a:pt x="73" y="151"/>
                      <a:pt x="73" y="151"/>
                      <a:pt x="73" y="151"/>
                    </a:cubicBezTo>
                  </a:path>
                </a:pathLst>
              </a:custGeom>
              <a:no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27" tIns="45713" rIns="91427" bIns="4571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59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21" name="arrow_15_bidi">
              <a:extLst>
                <a:ext uri="{FF2B5EF4-FFF2-40B4-BE49-F238E27FC236}">
                  <a16:creationId xmlns:a16="http://schemas.microsoft.com/office/drawing/2014/main" id="{7D3A3CF5-5232-45FC-A611-5C9D609957D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-1164351" y="3979309"/>
              <a:ext cx="191967" cy="19109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8333DA-D47F-4B77-9C7A-B6C2DA57880B}"/>
              </a:ext>
            </a:extLst>
          </p:cNvPr>
          <p:cNvGrpSpPr/>
          <p:nvPr/>
        </p:nvGrpSpPr>
        <p:grpSpPr>
          <a:xfrm>
            <a:off x="1748957" y="1964797"/>
            <a:ext cx="191967" cy="560730"/>
            <a:chOff x="-1164351" y="3240039"/>
            <a:chExt cx="191967" cy="560730"/>
          </a:xfrm>
        </p:grpSpPr>
        <p:sp>
          <p:nvSpPr>
            <p:cNvPr id="13" name="arrow_15_bidi">
              <a:extLst>
                <a:ext uri="{FF2B5EF4-FFF2-40B4-BE49-F238E27FC236}">
                  <a16:creationId xmlns:a16="http://schemas.microsoft.com/office/drawing/2014/main" id="{0ECAFB1C-77ED-4E64-BE2C-DB2ACD13F61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-1164351" y="3240039"/>
              <a:ext cx="191967" cy="19109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2" name="arrow_15_bidi">
              <a:extLst>
                <a:ext uri="{FF2B5EF4-FFF2-40B4-BE49-F238E27FC236}">
                  <a16:creationId xmlns:a16="http://schemas.microsoft.com/office/drawing/2014/main" id="{AB8C4A3A-2708-41E8-AA06-3858AE76166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-1164351" y="3609674"/>
              <a:ext cx="191967" cy="19109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25DB529-C274-48E4-A589-3F700C303A57}"/>
              </a:ext>
            </a:extLst>
          </p:cNvPr>
          <p:cNvGrpSpPr/>
          <p:nvPr/>
        </p:nvGrpSpPr>
        <p:grpSpPr>
          <a:xfrm>
            <a:off x="1748957" y="5167181"/>
            <a:ext cx="191967" cy="560730"/>
            <a:chOff x="-1164351" y="3240039"/>
            <a:chExt cx="191967" cy="560730"/>
          </a:xfrm>
        </p:grpSpPr>
        <p:sp>
          <p:nvSpPr>
            <p:cNvPr id="24" name="arrow_15_bidi">
              <a:extLst>
                <a:ext uri="{FF2B5EF4-FFF2-40B4-BE49-F238E27FC236}">
                  <a16:creationId xmlns:a16="http://schemas.microsoft.com/office/drawing/2014/main" id="{C081DEEC-B94D-4E96-BB74-162027B877A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-1164351" y="3240039"/>
              <a:ext cx="191967" cy="19109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5" name="arrow_15_bidi">
              <a:extLst>
                <a:ext uri="{FF2B5EF4-FFF2-40B4-BE49-F238E27FC236}">
                  <a16:creationId xmlns:a16="http://schemas.microsoft.com/office/drawing/2014/main" id="{6BC46F0C-E5E1-4EED-82DC-3326E1B53BA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-1164351" y="3609674"/>
              <a:ext cx="191967" cy="19109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5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BB8B40-F3D1-4331-B430-E127860A6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2425541"/>
            <a:ext cx="5943600" cy="1107996"/>
          </a:xfrm>
        </p:spPr>
        <p:txBody>
          <a:bodyPr/>
          <a:lstStyle/>
          <a:p>
            <a:r>
              <a:rPr lang="en-US" dirty="0"/>
              <a:t>Developer Services </a:t>
            </a:r>
            <a:br>
              <a:rPr lang="en-US" dirty="0"/>
            </a:br>
            <a:r>
              <a:rPr lang="en-US" dirty="0"/>
              <a:t>in Microsoft Azure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233F29-D5A5-4DF5-AA87-020831D2ED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8262" y="3985998"/>
            <a:ext cx="5943600" cy="307777"/>
          </a:xfrm>
        </p:spPr>
        <p:txBody>
          <a:bodyPr/>
          <a:lstStyle/>
          <a:p>
            <a:r>
              <a:rPr lang="en-US" dirty="0"/>
              <a:t>Frank Migacz</a:t>
            </a:r>
          </a:p>
        </p:txBody>
      </p:sp>
    </p:spTree>
    <p:extLst>
      <p:ext uri="{BB962C8B-B14F-4D97-AF65-F5344CB8AC3E}">
        <p14:creationId xmlns:p14="http://schemas.microsoft.com/office/powerpoint/2010/main" val="1869999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126">
            <a:extLst>
              <a:ext uri="{FF2B5EF4-FFF2-40B4-BE49-F238E27FC236}">
                <a16:creationId xmlns:a16="http://schemas.microsoft.com/office/drawing/2014/main" id="{BD09D996-10CD-4EF6-BD8C-9B942EEAB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57"/>
            <a:ext cx="12192000" cy="6837487"/>
          </a:xfrm>
          <a:prstGeom prst="rect">
            <a:avLst/>
          </a:prstGeom>
        </p:spPr>
      </p:pic>
      <p:sp>
        <p:nvSpPr>
          <p:cNvPr id="388" name="Rectangle 387">
            <a:extLst>
              <a:ext uri="{FF2B5EF4-FFF2-40B4-BE49-F238E27FC236}">
                <a16:creationId xmlns:a16="http://schemas.microsoft.com/office/drawing/2014/main" id="{6C09EF3E-F509-41B8-A572-045999BED0DA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2">
              <a:alpha val="85000"/>
            </a:schemeClr>
          </a:soli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0" name="Title 1">
            <a:extLst>
              <a:ext uri="{FF2B5EF4-FFF2-40B4-BE49-F238E27FC236}">
                <a16:creationId xmlns:a16="http://schemas.microsoft.com/office/drawing/2014/main" id="{1DDCFA1F-E699-45CB-969E-1AD53278E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It’s a great time to be a developer!</a:t>
            </a:r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9EE0E978-73FB-460F-8B5B-3D3AABEF7186}"/>
              </a:ext>
            </a:extLst>
          </p:cNvPr>
          <p:cNvSpPr/>
          <p:nvPr/>
        </p:nvSpPr>
        <p:spPr bwMode="auto">
          <a:xfrm rot="20987574">
            <a:off x="1836492" y="2331691"/>
            <a:ext cx="7922765" cy="3331848"/>
          </a:xfrm>
          <a:prstGeom prst="ellipse">
            <a:avLst/>
          </a:prstGeom>
          <a:noFill/>
          <a:ln w="25400" cap="flat" cmpd="sng" algn="ctr">
            <a:solidFill>
              <a:srgbClr val="B6B6B6"/>
            </a:solidFill>
            <a:prstDash val="solid"/>
            <a:headEnd type="none" w="lg" len="med"/>
            <a:tailEnd type="none" w="lg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57FE23-10B6-4E57-92D8-FA4158260AF9}"/>
              </a:ext>
            </a:extLst>
          </p:cNvPr>
          <p:cNvGrpSpPr/>
          <p:nvPr/>
        </p:nvGrpSpPr>
        <p:grpSpPr>
          <a:xfrm>
            <a:off x="8661919" y="3293920"/>
            <a:ext cx="2408129" cy="1745586"/>
            <a:chOff x="8661919" y="3293920"/>
            <a:chExt cx="2408129" cy="1745586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DEEF5DAD-6F5B-4BF2-8463-0EB5AC3435CD}"/>
                </a:ext>
              </a:extLst>
            </p:cNvPr>
            <p:cNvSpPr/>
            <p:nvPr/>
          </p:nvSpPr>
          <p:spPr bwMode="auto">
            <a:xfrm>
              <a:off x="8661919" y="4492111"/>
              <a:ext cx="2408129" cy="547395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Intelligent</a:t>
              </a:r>
              <a:br>
                <a:rPr lang="en-US" sz="1600" b="1" kern="0" noProof="0">
                  <a:solidFill>
                    <a:schemeClr val="bg1"/>
                  </a:solidFill>
                  <a:cs typeface="Segoe UI" pitchFamily="34" charset="0"/>
                </a:rPr>
              </a:b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Vehicle</a:t>
              </a:r>
            </a:p>
          </p:txBody>
        </p:sp>
        <p:pic>
          <p:nvPicPr>
            <p:cNvPr id="220" name="Car">
              <a:extLst>
                <a:ext uri="{FF2B5EF4-FFF2-40B4-BE49-F238E27FC236}">
                  <a16:creationId xmlns:a16="http://schemas.microsoft.com/office/drawing/2014/main" id="{AF2DA2D4-D460-421D-970C-2F3F1A7C2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661919" y="3293920"/>
              <a:ext cx="2408129" cy="1176630"/>
            </a:xfrm>
            <a:prstGeom prst="rect">
              <a:avLst/>
            </a:prstGeom>
          </p:spPr>
        </p:pic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167F61E6-1B5C-48DB-A8B8-8FFFF8F08DE0}"/>
                </a:ext>
              </a:extLst>
            </p:cNvPr>
            <p:cNvGrpSpPr/>
            <p:nvPr/>
          </p:nvGrpSpPr>
          <p:grpSpPr>
            <a:xfrm>
              <a:off x="9365250" y="3908984"/>
              <a:ext cx="972207" cy="247234"/>
              <a:chOff x="8467637" y="2540416"/>
              <a:chExt cx="860514" cy="218830"/>
            </a:xfrm>
          </p:grpSpPr>
          <p:sp>
            <p:nvSpPr>
              <p:cNvPr id="229" name="chip">
                <a:extLst>
                  <a:ext uri="{FF2B5EF4-FFF2-40B4-BE49-F238E27FC236}">
                    <a16:creationId xmlns:a16="http://schemas.microsoft.com/office/drawing/2014/main" id="{F32ABFEB-916B-4CE2-8963-4C71754904F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467637" y="2540416"/>
                <a:ext cx="214402" cy="218830"/>
              </a:xfrm>
              <a:custGeom>
                <a:avLst/>
                <a:gdLst>
                  <a:gd name="T0" fmla="*/ 267 w 334"/>
                  <a:gd name="T1" fmla="*/ 298 h 341"/>
                  <a:gd name="T2" fmla="*/ 60 w 334"/>
                  <a:gd name="T3" fmla="*/ 298 h 341"/>
                  <a:gd name="T4" fmla="*/ 36 w 334"/>
                  <a:gd name="T5" fmla="*/ 273 h 341"/>
                  <a:gd name="T6" fmla="*/ 36 w 334"/>
                  <a:gd name="T7" fmla="*/ 61 h 341"/>
                  <a:gd name="T8" fmla="*/ 60 w 334"/>
                  <a:gd name="T9" fmla="*/ 36 h 341"/>
                  <a:gd name="T10" fmla="*/ 267 w 334"/>
                  <a:gd name="T11" fmla="*/ 36 h 341"/>
                  <a:gd name="T12" fmla="*/ 291 w 334"/>
                  <a:gd name="T13" fmla="*/ 61 h 341"/>
                  <a:gd name="T14" fmla="*/ 291 w 334"/>
                  <a:gd name="T15" fmla="*/ 273 h 341"/>
                  <a:gd name="T16" fmla="*/ 267 w 334"/>
                  <a:gd name="T17" fmla="*/ 298 h 341"/>
                  <a:gd name="T18" fmla="*/ 78 w 334"/>
                  <a:gd name="T19" fmla="*/ 36 h 341"/>
                  <a:gd name="T20" fmla="*/ 78 w 334"/>
                  <a:gd name="T21" fmla="*/ 0 h 341"/>
                  <a:gd name="T22" fmla="*/ 121 w 334"/>
                  <a:gd name="T23" fmla="*/ 36 h 341"/>
                  <a:gd name="T24" fmla="*/ 121 w 334"/>
                  <a:gd name="T25" fmla="*/ 0 h 341"/>
                  <a:gd name="T26" fmla="*/ 163 w 334"/>
                  <a:gd name="T27" fmla="*/ 0 h 341"/>
                  <a:gd name="T28" fmla="*/ 163 w 334"/>
                  <a:gd name="T29" fmla="*/ 36 h 341"/>
                  <a:gd name="T30" fmla="*/ 206 w 334"/>
                  <a:gd name="T31" fmla="*/ 0 h 341"/>
                  <a:gd name="T32" fmla="*/ 206 w 334"/>
                  <a:gd name="T33" fmla="*/ 36 h 341"/>
                  <a:gd name="T34" fmla="*/ 256 w 334"/>
                  <a:gd name="T35" fmla="*/ 0 h 341"/>
                  <a:gd name="T36" fmla="*/ 256 w 334"/>
                  <a:gd name="T37" fmla="*/ 36 h 341"/>
                  <a:gd name="T38" fmla="*/ 334 w 334"/>
                  <a:gd name="T39" fmla="*/ 78 h 341"/>
                  <a:gd name="T40" fmla="*/ 291 w 334"/>
                  <a:gd name="T41" fmla="*/ 78 h 341"/>
                  <a:gd name="T42" fmla="*/ 334 w 334"/>
                  <a:gd name="T43" fmla="*/ 121 h 341"/>
                  <a:gd name="T44" fmla="*/ 291 w 334"/>
                  <a:gd name="T45" fmla="*/ 121 h 341"/>
                  <a:gd name="T46" fmla="*/ 334 w 334"/>
                  <a:gd name="T47" fmla="*/ 163 h 341"/>
                  <a:gd name="T48" fmla="*/ 291 w 334"/>
                  <a:gd name="T49" fmla="*/ 163 h 341"/>
                  <a:gd name="T50" fmla="*/ 334 w 334"/>
                  <a:gd name="T51" fmla="*/ 213 h 341"/>
                  <a:gd name="T52" fmla="*/ 291 w 334"/>
                  <a:gd name="T53" fmla="*/ 213 h 341"/>
                  <a:gd name="T54" fmla="*/ 334 w 334"/>
                  <a:gd name="T55" fmla="*/ 256 h 341"/>
                  <a:gd name="T56" fmla="*/ 291 w 334"/>
                  <a:gd name="T57" fmla="*/ 256 h 341"/>
                  <a:gd name="T58" fmla="*/ 36 w 334"/>
                  <a:gd name="T59" fmla="*/ 78 h 341"/>
                  <a:gd name="T60" fmla="*/ 0 w 334"/>
                  <a:gd name="T61" fmla="*/ 78 h 341"/>
                  <a:gd name="T62" fmla="*/ 36 w 334"/>
                  <a:gd name="T63" fmla="*/ 121 h 341"/>
                  <a:gd name="T64" fmla="*/ 0 w 334"/>
                  <a:gd name="T65" fmla="*/ 121 h 341"/>
                  <a:gd name="T66" fmla="*/ 36 w 334"/>
                  <a:gd name="T67" fmla="*/ 163 h 341"/>
                  <a:gd name="T68" fmla="*/ 0 w 334"/>
                  <a:gd name="T69" fmla="*/ 163 h 341"/>
                  <a:gd name="T70" fmla="*/ 36 w 334"/>
                  <a:gd name="T71" fmla="*/ 213 h 341"/>
                  <a:gd name="T72" fmla="*/ 0 w 334"/>
                  <a:gd name="T73" fmla="*/ 213 h 341"/>
                  <a:gd name="T74" fmla="*/ 36 w 334"/>
                  <a:gd name="T75" fmla="*/ 256 h 341"/>
                  <a:gd name="T76" fmla="*/ 0 w 334"/>
                  <a:gd name="T77" fmla="*/ 256 h 341"/>
                  <a:gd name="T78" fmla="*/ 78 w 334"/>
                  <a:gd name="T79" fmla="*/ 298 h 341"/>
                  <a:gd name="T80" fmla="*/ 78 w 334"/>
                  <a:gd name="T81" fmla="*/ 341 h 341"/>
                  <a:gd name="T82" fmla="*/ 121 w 334"/>
                  <a:gd name="T83" fmla="*/ 298 h 341"/>
                  <a:gd name="T84" fmla="*/ 121 w 334"/>
                  <a:gd name="T85" fmla="*/ 341 h 341"/>
                  <a:gd name="T86" fmla="*/ 163 w 334"/>
                  <a:gd name="T87" fmla="*/ 341 h 341"/>
                  <a:gd name="T88" fmla="*/ 163 w 334"/>
                  <a:gd name="T89" fmla="*/ 298 h 341"/>
                  <a:gd name="T90" fmla="*/ 206 w 334"/>
                  <a:gd name="T91" fmla="*/ 298 h 341"/>
                  <a:gd name="T92" fmla="*/ 206 w 334"/>
                  <a:gd name="T93" fmla="*/ 341 h 341"/>
                  <a:gd name="T94" fmla="*/ 256 w 334"/>
                  <a:gd name="T95" fmla="*/ 298 h 341"/>
                  <a:gd name="T96" fmla="*/ 256 w 334"/>
                  <a:gd name="T97" fmla="*/ 341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34" h="341">
                    <a:moveTo>
                      <a:pt x="267" y="298"/>
                    </a:moveTo>
                    <a:cubicBezTo>
                      <a:pt x="60" y="298"/>
                      <a:pt x="60" y="298"/>
                      <a:pt x="60" y="298"/>
                    </a:cubicBezTo>
                    <a:cubicBezTo>
                      <a:pt x="48" y="298"/>
                      <a:pt x="36" y="286"/>
                      <a:pt x="36" y="273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45"/>
                      <a:pt x="48" y="36"/>
                      <a:pt x="60" y="36"/>
                    </a:cubicBezTo>
                    <a:cubicBezTo>
                      <a:pt x="267" y="36"/>
                      <a:pt x="267" y="36"/>
                      <a:pt x="267" y="36"/>
                    </a:cubicBezTo>
                    <a:cubicBezTo>
                      <a:pt x="282" y="36"/>
                      <a:pt x="291" y="45"/>
                      <a:pt x="291" y="61"/>
                    </a:cubicBezTo>
                    <a:cubicBezTo>
                      <a:pt x="291" y="273"/>
                      <a:pt x="291" y="273"/>
                      <a:pt x="291" y="273"/>
                    </a:cubicBezTo>
                    <a:cubicBezTo>
                      <a:pt x="291" y="286"/>
                      <a:pt x="282" y="298"/>
                      <a:pt x="267" y="298"/>
                    </a:cubicBezTo>
                    <a:close/>
                    <a:moveTo>
                      <a:pt x="78" y="36"/>
                    </a:moveTo>
                    <a:cubicBezTo>
                      <a:pt x="78" y="0"/>
                      <a:pt x="78" y="0"/>
                      <a:pt x="78" y="0"/>
                    </a:cubicBezTo>
                    <a:moveTo>
                      <a:pt x="121" y="36"/>
                    </a:moveTo>
                    <a:cubicBezTo>
                      <a:pt x="121" y="0"/>
                      <a:pt x="121" y="0"/>
                      <a:pt x="121" y="0"/>
                    </a:cubicBezTo>
                    <a:moveTo>
                      <a:pt x="163" y="0"/>
                    </a:moveTo>
                    <a:cubicBezTo>
                      <a:pt x="163" y="36"/>
                      <a:pt x="163" y="36"/>
                      <a:pt x="163" y="36"/>
                    </a:cubicBezTo>
                    <a:moveTo>
                      <a:pt x="206" y="0"/>
                    </a:moveTo>
                    <a:cubicBezTo>
                      <a:pt x="206" y="36"/>
                      <a:pt x="206" y="36"/>
                      <a:pt x="206" y="36"/>
                    </a:cubicBezTo>
                    <a:moveTo>
                      <a:pt x="256" y="0"/>
                    </a:moveTo>
                    <a:cubicBezTo>
                      <a:pt x="256" y="36"/>
                      <a:pt x="256" y="36"/>
                      <a:pt x="256" y="36"/>
                    </a:cubicBezTo>
                    <a:moveTo>
                      <a:pt x="334" y="78"/>
                    </a:moveTo>
                    <a:cubicBezTo>
                      <a:pt x="291" y="78"/>
                      <a:pt x="291" y="78"/>
                      <a:pt x="291" y="78"/>
                    </a:cubicBezTo>
                    <a:moveTo>
                      <a:pt x="334" y="121"/>
                    </a:moveTo>
                    <a:cubicBezTo>
                      <a:pt x="291" y="121"/>
                      <a:pt x="291" y="121"/>
                      <a:pt x="291" y="121"/>
                    </a:cubicBezTo>
                    <a:moveTo>
                      <a:pt x="334" y="163"/>
                    </a:moveTo>
                    <a:cubicBezTo>
                      <a:pt x="291" y="163"/>
                      <a:pt x="291" y="163"/>
                      <a:pt x="291" y="163"/>
                    </a:cubicBezTo>
                    <a:moveTo>
                      <a:pt x="334" y="213"/>
                    </a:moveTo>
                    <a:cubicBezTo>
                      <a:pt x="291" y="213"/>
                      <a:pt x="291" y="213"/>
                      <a:pt x="291" y="213"/>
                    </a:cubicBezTo>
                    <a:moveTo>
                      <a:pt x="334" y="256"/>
                    </a:moveTo>
                    <a:cubicBezTo>
                      <a:pt x="291" y="256"/>
                      <a:pt x="291" y="256"/>
                      <a:pt x="291" y="256"/>
                    </a:cubicBezTo>
                    <a:moveTo>
                      <a:pt x="36" y="78"/>
                    </a:moveTo>
                    <a:cubicBezTo>
                      <a:pt x="0" y="78"/>
                      <a:pt x="0" y="78"/>
                      <a:pt x="0" y="78"/>
                    </a:cubicBezTo>
                    <a:moveTo>
                      <a:pt x="36" y="121"/>
                    </a:moveTo>
                    <a:cubicBezTo>
                      <a:pt x="0" y="121"/>
                      <a:pt x="0" y="121"/>
                      <a:pt x="0" y="121"/>
                    </a:cubicBezTo>
                    <a:moveTo>
                      <a:pt x="36" y="163"/>
                    </a:moveTo>
                    <a:cubicBezTo>
                      <a:pt x="0" y="163"/>
                      <a:pt x="0" y="163"/>
                      <a:pt x="0" y="163"/>
                    </a:cubicBezTo>
                    <a:moveTo>
                      <a:pt x="36" y="213"/>
                    </a:moveTo>
                    <a:cubicBezTo>
                      <a:pt x="0" y="213"/>
                      <a:pt x="0" y="213"/>
                      <a:pt x="0" y="213"/>
                    </a:cubicBezTo>
                    <a:moveTo>
                      <a:pt x="36" y="256"/>
                    </a:moveTo>
                    <a:cubicBezTo>
                      <a:pt x="0" y="256"/>
                      <a:pt x="0" y="256"/>
                      <a:pt x="0" y="256"/>
                    </a:cubicBezTo>
                    <a:moveTo>
                      <a:pt x="78" y="298"/>
                    </a:moveTo>
                    <a:cubicBezTo>
                      <a:pt x="78" y="341"/>
                      <a:pt x="78" y="341"/>
                      <a:pt x="78" y="341"/>
                    </a:cubicBezTo>
                    <a:moveTo>
                      <a:pt x="121" y="298"/>
                    </a:moveTo>
                    <a:cubicBezTo>
                      <a:pt x="121" y="341"/>
                      <a:pt x="121" y="341"/>
                      <a:pt x="121" y="341"/>
                    </a:cubicBezTo>
                    <a:moveTo>
                      <a:pt x="163" y="341"/>
                    </a:moveTo>
                    <a:cubicBezTo>
                      <a:pt x="163" y="298"/>
                      <a:pt x="163" y="298"/>
                      <a:pt x="163" y="298"/>
                    </a:cubicBezTo>
                    <a:moveTo>
                      <a:pt x="206" y="298"/>
                    </a:moveTo>
                    <a:cubicBezTo>
                      <a:pt x="206" y="341"/>
                      <a:pt x="206" y="341"/>
                      <a:pt x="206" y="341"/>
                    </a:cubicBezTo>
                    <a:moveTo>
                      <a:pt x="256" y="298"/>
                    </a:moveTo>
                    <a:cubicBezTo>
                      <a:pt x="256" y="341"/>
                      <a:pt x="256" y="341"/>
                      <a:pt x="256" y="341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30" name="signal">
                <a:extLst>
                  <a:ext uri="{FF2B5EF4-FFF2-40B4-BE49-F238E27FC236}">
                    <a16:creationId xmlns:a16="http://schemas.microsoft.com/office/drawing/2014/main" id="{F6D256CB-8D46-47FB-89C7-AB1ABF358ED8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807373" y="2546858"/>
                <a:ext cx="180626" cy="205947"/>
              </a:xfrm>
              <a:custGeom>
                <a:avLst/>
                <a:gdLst>
                  <a:gd name="T0" fmla="*/ 105 w 296"/>
                  <a:gd name="T1" fmla="*/ 225 h 337"/>
                  <a:gd name="T2" fmla="*/ 148 w 296"/>
                  <a:gd name="T3" fmla="*/ 182 h 337"/>
                  <a:gd name="T4" fmla="*/ 190 w 296"/>
                  <a:gd name="T5" fmla="*/ 225 h 337"/>
                  <a:gd name="T6" fmla="*/ 148 w 296"/>
                  <a:gd name="T7" fmla="*/ 267 h 337"/>
                  <a:gd name="T8" fmla="*/ 105 w 296"/>
                  <a:gd name="T9" fmla="*/ 225 h 337"/>
                  <a:gd name="T10" fmla="*/ 148 w 296"/>
                  <a:gd name="T11" fmla="*/ 267 h 337"/>
                  <a:gd name="T12" fmla="*/ 148 w 296"/>
                  <a:gd name="T13" fmla="*/ 337 h 337"/>
                  <a:gd name="T14" fmla="*/ 296 w 296"/>
                  <a:gd name="T15" fmla="*/ 61 h 337"/>
                  <a:gd name="T16" fmla="*/ 148 w 296"/>
                  <a:gd name="T17" fmla="*/ 0 h 337"/>
                  <a:gd name="T18" fmla="*/ 0 w 296"/>
                  <a:gd name="T19" fmla="*/ 62 h 337"/>
                  <a:gd name="T20" fmla="*/ 255 w 296"/>
                  <a:gd name="T21" fmla="*/ 104 h 337"/>
                  <a:gd name="T22" fmla="*/ 149 w 296"/>
                  <a:gd name="T23" fmla="*/ 60 h 337"/>
                  <a:gd name="T24" fmla="*/ 41 w 296"/>
                  <a:gd name="T25" fmla="*/ 105 h 337"/>
                  <a:gd name="T26" fmla="*/ 208 w 296"/>
                  <a:gd name="T27" fmla="*/ 150 h 337"/>
                  <a:gd name="T28" fmla="*/ 148 w 296"/>
                  <a:gd name="T29" fmla="*/ 125 h 337"/>
                  <a:gd name="T30" fmla="*/ 88 w 296"/>
                  <a:gd name="T31" fmla="*/ 149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6" h="337">
                    <a:moveTo>
                      <a:pt x="105" y="225"/>
                    </a:moveTo>
                    <a:cubicBezTo>
                      <a:pt x="105" y="201"/>
                      <a:pt x="124" y="182"/>
                      <a:pt x="148" y="182"/>
                    </a:cubicBezTo>
                    <a:cubicBezTo>
                      <a:pt x="171" y="182"/>
                      <a:pt x="190" y="201"/>
                      <a:pt x="190" y="225"/>
                    </a:cubicBezTo>
                    <a:cubicBezTo>
                      <a:pt x="190" y="248"/>
                      <a:pt x="171" y="267"/>
                      <a:pt x="148" y="267"/>
                    </a:cubicBezTo>
                    <a:cubicBezTo>
                      <a:pt x="124" y="267"/>
                      <a:pt x="105" y="248"/>
                      <a:pt x="105" y="225"/>
                    </a:cubicBezTo>
                    <a:close/>
                    <a:moveTo>
                      <a:pt x="148" y="267"/>
                    </a:moveTo>
                    <a:cubicBezTo>
                      <a:pt x="148" y="337"/>
                      <a:pt x="148" y="337"/>
                      <a:pt x="148" y="337"/>
                    </a:cubicBezTo>
                    <a:moveTo>
                      <a:pt x="296" y="61"/>
                    </a:moveTo>
                    <a:cubicBezTo>
                      <a:pt x="258" y="23"/>
                      <a:pt x="206" y="0"/>
                      <a:pt x="148" y="0"/>
                    </a:cubicBezTo>
                    <a:cubicBezTo>
                      <a:pt x="90" y="0"/>
                      <a:pt x="38" y="24"/>
                      <a:pt x="0" y="62"/>
                    </a:cubicBezTo>
                    <a:moveTo>
                      <a:pt x="255" y="104"/>
                    </a:moveTo>
                    <a:cubicBezTo>
                      <a:pt x="228" y="77"/>
                      <a:pt x="190" y="60"/>
                      <a:pt x="149" y="60"/>
                    </a:cubicBezTo>
                    <a:cubicBezTo>
                      <a:pt x="106" y="60"/>
                      <a:pt x="68" y="77"/>
                      <a:pt x="41" y="105"/>
                    </a:cubicBezTo>
                    <a:moveTo>
                      <a:pt x="208" y="150"/>
                    </a:moveTo>
                    <a:cubicBezTo>
                      <a:pt x="192" y="134"/>
                      <a:pt x="171" y="125"/>
                      <a:pt x="148" y="125"/>
                    </a:cubicBezTo>
                    <a:cubicBezTo>
                      <a:pt x="124" y="125"/>
                      <a:pt x="103" y="134"/>
                      <a:pt x="88" y="149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31" name="shield_3">
                <a:extLst>
                  <a:ext uri="{FF2B5EF4-FFF2-40B4-BE49-F238E27FC236}">
                    <a16:creationId xmlns:a16="http://schemas.microsoft.com/office/drawing/2014/main" id="{E5722773-8EEC-43EC-817C-7C9E34BABE44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113333" y="2540971"/>
                <a:ext cx="214818" cy="217721"/>
              </a:xfrm>
              <a:custGeom>
                <a:avLst/>
                <a:gdLst>
                  <a:gd name="T0" fmla="*/ 55 w 322"/>
                  <a:gd name="T1" fmla="*/ 246 h 329"/>
                  <a:gd name="T2" fmla="*/ 4 w 322"/>
                  <a:gd name="T3" fmla="*/ 101 h 329"/>
                  <a:gd name="T4" fmla="*/ 4 w 322"/>
                  <a:gd name="T5" fmla="*/ 44 h 329"/>
                  <a:gd name="T6" fmla="*/ 72 w 322"/>
                  <a:gd name="T7" fmla="*/ 34 h 329"/>
                  <a:gd name="T8" fmla="*/ 161 w 322"/>
                  <a:gd name="T9" fmla="*/ 0 h 329"/>
                  <a:gd name="T10" fmla="*/ 250 w 322"/>
                  <a:gd name="T11" fmla="*/ 34 h 329"/>
                  <a:gd name="T12" fmla="*/ 318 w 322"/>
                  <a:gd name="T13" fmla="*/ 44 h 329"/>
                  <a:gd name="T14" fmla="*/ 318 w 322"/>
                  <a:gd name="T15" fmla="*/ 101 h 329"/>
                  <a:gd name="T16" fmla="*/ 267 w 322"/>
                  <a:gd name="T17" fmla="*/ 246 h 329"/>
                  <a:gd name="T18" fmla="*/ 161 w 322"/>
                  <a:gd name="T19" fmla="*/ 329 h 329"/>
                  <a:gd name="T20" fmla="*/ 55 w 322"/>
                  <a:gd name="T21" fmla="*/ 246 h 329"/>
                  <a:gd name="T22" fmla="*/ 161 w 322"/>
                  <a:gd name="T23" fmla="*/ 53 h 329"/>
                  <a:gd name="T24" fmla="*/ 161 w 322"/>
                  <a:gd name="T25" fmla="*/ 207 h 329"/>
                  <a:gd name="T26" fmla="*/ 161 w 322"/>
                  <a:gd name="T27" fmla="*/ 231 h 329"/>
                  <a:gd name="T28" fmla="*/ 161 w 322"/>
                  <a:gd name="T29" fmla="*/ 251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22" h="329">
                    <a:moveTo>
                      <a:pt x="55" y="246"/>
                    </a:moveTo>
                    <a:cubicBezTo>
                      <a:pt x="0" y="179"/>
                      <a:pt x="4" y="101"/>
                      <a:pt x="4" y="101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4"/>
                      <a:pt x="38" y="45"/>
                      <a:pt x="72" y="34"/>
                    </a:cubicBezTo>
                    <a:cubicBezTo>
                      <a:pt x="107" y="22"/>
                      <a:pt x="124" y="0"/>
                      <a:pt x="161" y="0"/>
                    </a:cubicBezTo>
                    <a:cubicBezTo>
                      <a:pt x="198" y="0"/>
                      <a:pt x="215" y="22"/>
                      <a:pt x="250" y="34"/>
                    </a:cubicBezTo>
                    <a:cubicBezTo>
                      <a:pt x="284" y="45"/>
                      <a:pt x="318" y="44"/>
                      <a:pt x="318" y="44"/>
                    </a:cubicBezTo>
                    <a:cubicBezTo>
                      <a:pt x="318" y="101"/>
                      <a:pt x="318" y="101"/>
                      <a:pt x="318" y="101"/>
                    </a:cubicBezTo>
                    <a:cubicBezTo>
                      <a:pt x="318" y="101"/>
                      <a:pt x="322" y="179"/>
                      <a:pt x="267" y="246"/>
                    </a:cubicBezTo>
                    <a:cubicBezTo>
                      <a:pt x="234" y="286"/>
                      <a:pt x="161" y="329"/>
                      <a:pt x="161" y="329"/>
                    </a:cubicBezTo>
                    <a:cubicBezTo>
                      <a:pt x="161" y="329"/>
                      <a:pt x="88" y="286"/>
                      <a:pt x="55" y="246"/>
                    </a:cubicBezTo>
                    <a:close/>
                    <a:moveTo>
                      <a:pt x="161" y="53"/>
                    </a:moveTo>
                    <a:cubicBezTo>
                      <a:pt x="161" y="207"/>
                      <a:pt x="161" y="207"/>
                      <a:pt x="161" y="207"/>
                    </a:cubicBezTo>
                    <a:moveTo>
                      <a:pt x="161" y="231"/>
                    </a:moveTo>
                    <a:cubicBezTo>
                      <a:pt x="161" y="251"/>
                      <a:pt x="161" y="251"/>
                      <a:pt x="161" y="251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2AC21C5-DB66-4593-AC3C-153F631AD1BC}"/>
              </a:ext>
            </a:extLst>
          </p:cNvPr>
          <p:cNvGrpSpPr/>
          <p:nvPr/>
        </p:nvGrpSpPr>
        <p:grpSpPr>
          <a:xfrm>
            <a:off x="2079792" y="4962295"/>
            <a:ext cx="3478664" cy="1414395"/>
            <a:chOff x="2079792" y="4962295"/>
            <a:chExt cx="3478664" cy="1414395"/>
          </a:xfrm>
        </p:grpSpPr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2C8DFFB7-26F6-4B21-85EF-707C763C2964}"/>
                </a:ext>
              </a:extLst>
            </p:cNvPr>
            <p:cNvSpPr/>
            <p:nvPr/>
          </p:nvSpPr>
          <p:spPr bwMode="auto">
            <a:xfrm>
              <a:off x="2079792" y="5824933"/>
              <a:ext cx="1406613" cy="474591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Smart City</a:t>
              </a:r>
            </a:p>
          </p:txBody>
        </p:sp>
        <p:pic>
          <p:nvPicPr>
            <p:cNvPr id="227" name="Stadium">
              <a:extLst>
                <a:ext uri="{FF2B5EF4-FFF2-40B4-BE49-F238E27FC236}">
                  <a16:creationId xmlns:a16="http://schemas.microsoft.com/office/drawing/2014/main" id="{38657FFC-2579-4074-9BA6-3C61474D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73443" y="4962295"/>
              <a:ext cx="2085013" cy="1414395"/>
            </a:xfrm>
            <a:prstGeom prst="rect">
              <a:avLst/>
            </a:prstGeom>
          </p:spPr>
        </p:pic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25AAA75B-786E-4895-A40B-F61435AE0AF7}"/>
                </a:ext>
              </a:extLst>
            </p:cNvPr>
            <p:cNvGrpSpPr/>
            <p:nvPr/>
          </p:nvGrpSpPr>
          <p:grpSpPr>
            <a:xfrm>
              <a:off x="3995699" y="5542372"/>
              <a:ext cx="1102756" cy="708758"/>
              <a:chOff x="4221391" y="5210124"/>
              <a:chExt cx="1102756" cy="708758"/>
            </a:xfrm>
          </p:grpSpPr>
          <p:sp>
            <p:nvSpPr>
              <p:cNvPr id="254" name="light_2">
                <a:extLst>
                  <a:ext uri="{FF2B5EF4-FFF2-40B4-BE49-F238E27FC236}">
                    <a16:creationId xmlns:a16="http://schemas.microsoft.com/office/drawing/2014/main" id="{8C740A73-133B-4082-9F38-9F6D45278CD6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984323" y="5633468"/>
                <a:ext cx="160764" cy="285414"/>
              </a:xfrm>
              <a:custGeom>
                <a:avLst/>
                <a:gdLst>
                  <a:gd name="T0" fmla="*/ 166 w 190"/>
                  <a:gd name="T1" fmla="*/ 160 h 338"/>
                  <a:gd name="T2" fmla="*/ 143 w 190"/>
                  <a:gd name="T3" fmla="*/ 222 h 338"/>
                  <a:gd name="T4" fmla="*/ 46 w 190"/>
                  <a:gd name="T5" fmla="*/ 222 h 338"/>
                  <a:gd name="T6" fmla="*/ 26 w 190"/>
                  <a:gd name="T7" fmla="*/ 164 h 338"/>
                  <a:gd name="T8" fmla="*/ 20 w 190"/>
                  <a:gd name="T9" fmla="*/ 155 h 338"/>
                  <a:gd name="T10" fmla="*/ 0 w 190"/>
                  <a:gd name="T11" fmla="*/ 95 h 338"/>
                  <a:gd name="T12" fmla="*/ 95 w 190"/>
                  <a:gd name="T13" fmla="*/ 0 h 338"/>
                  <a:gd name="T14" fmla="*/ 190 w 190"/>
                  <a:gd name="T15" fmla="*/ 95 h 338"/>
                  <a:gd name="T16" fmla="*/ 170 w 190"/>
                  <a:gd name="T17" fmla="*/ 153 h 338"/>
                  <a:gd name="T18" fmla="*/ 166 w 190"/>
                  <a:gd name="T19" fmla="*/ 160 h 338"/>
                  <a:gd name="T20" fmla="*/ 46 w 190"/>
                  <a:gd name="T21" fmla="*/ 264 h 338"/>
                  <a:gd name="T22" fmla="*/ 143 w 190"/>
                  <a:gd name="T23" fmla="*/ 264 h 338"/>
                  <a:gd name="T24" fmla="*/ 46 w 190"/>
                  <a:gd name="T25" fmla="*/ 302 h 338"/>
                  <a:gd name="T26" fmla="*/ 143 w 190"/>
                  <a:gd name="T27" fmla="*/ 302 h 338"/>
                  <a:gd name="T28" fmla="*/ 58 w 190"/>
                  <a:gd name="T29" fmla="*/ 338 h 338"/>
                  <a:gd name="T30" fmla="*/ 132 w 190"/>
                  <a:gd name="T31" fmla="*/ 338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0" h="338">
                    <a:moveTo>
                      <a:pt x="166" y="160"/>
                    </a:moveTo>
                    <a:cubicBezTo>
                      <a:pt x="144" y="194"/>
                      <a:pt x="143" y="222"/>
                      <a:pt x="143" y="222"/>
                    </a:cubicBezTo>
                    <a:cubicBezTo>
                      <a:pt x="46" y="222"/>
                      <a:pt x="46" y="222"/>
                      <a:pt x="46" y="222"/>
                    </a:cubicBezTo>
                    <a:cubicBezTo>
                      <a:pt x="48" y="205"/>
                      <a:pt x="26" y="164"/>
                      <a:pt x="26" y="164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6" y="138"/>
                      <a:pt x="0" y="119"/>
                      <a:pt x="0" y="95"/>
                    </a:cubicBezTo>
                    <a:cubicBezTo>
                      <a:pt x="0" y="42"/>
                      <a:pt x="42" y="0"/>
                      <a:pt x="95" y="0"/>
                    </a:cubicBezTo>
                    <a:cubicBezTo>
                      <a:pt x="148" y="0"/>
                      <a:pt x="190" y="42"/>
                      <a:pt x="190" y="95"/>
                    </a:cubicBezTo>
                    <a:cubicBezTo>
                      <a:pt x="190" y="119"/>
                      <a:pt x="184" y="137"/>
                      <a:pt x="170" y="153"/>
                    </a:cubicBezTo>
                    <a:lnTo>
                      <a:pt x="166" y="160"/>
                    </a:lnTo>
                    <a:close/>
                    <a:moveTo>
                      <a:pt x="46" y="264"/>
                    </a:moveTo>
                    <a:cubicBezTo>
                      <a:pt x="143" y="264"/>
                      <a:pt x="143" y="264"/>
                      <a:pt x="143" y="264"/>
                    </a:cubicBezTo>
                    <a:moveTo>
                      <a:pt x="46" y="302"/>
                    </a:moveTo>
                    <a:cubicBezTo>
                      <a:pt x="143" y="302"/>
                      <a:pt x="143" y="302"/>
                      <a:pt x="143" y="302"/>
                    </a:cubicBezTo>
                    <a:moveTo>
                      <a:pt x="58" y="338"/>
                    </a:moveTo>
                    <a:cubicBezTo>
                      <a:pt x="132" y="338"/>
                      <a:pt x="132" y="338"/>
                      <a:pt x="132" y="338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62" name="sound_3">
                <a:extLst>
                  <a:ext uri="{FF2B5EF4-FFF2-40B4-BE49-F238E27FC236}">
                    <a16:creationId xmlns:a16="http://schemas.microsoft.com/office/drawing/2014/main" id="{7E73FE0E-9778-4E37-A77E-C7AC76F87808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4398603" y="5669537"/>
                <a:ext cx="343458" cy="213276"/>
              </a:xfrm>
              <a:custGeom>
                <a:avLst/>
                <a:gdLst>
                  <a:gd name="T0" fmla="*/ 208 w 343"/>
                  <a:gd name="T1" fmla="*/ 74 h 210"/>
                  <a:gd name="T2" fmla="*/ 268 w 343"/>
                  <a:gd name="T3" fmla="*/ 15 h 210"/>
                  <a:gd name="T4" fmla="*/ 327 w 343"/>
                  <a:gd name="T5" fmla="*/ 74 h 210"/>
                  <a:gd name="T6" fmla="*/ 268 w 343"/>
                  <a:gd name="T7" fmla="*/ 134 h 210"/>
                  <a:gd name="T8" fmla="*/ 208 w 343"/>
                  <a:gd name="T9" fmla="*/ 74 h 210"/>
                  <a:gd name="T10" fmla="*/ 343 w 343"/>
                  <a:gd name="T11" fmla="*/ 210 h 210"/>
                  <a:gd name="T12" fmla="*/ 268 w 343"/>
                  <a:gd name="T13" fmla="*/ 134 h 210"/>
                  <a:gd name="T14" fmla="*/ 192 w 343"/>
                  <a:gd name="T15" fmla="*/ 210 h 210"/>
                  <a:gd name="T16" fmla="*/ 1 w 343"/>
                  <a:gd name="T17" fmla="*/ 140 h 210"/>
                  <a:gd name="T18" fmla="*/ 15 w 343"/>
                  <a:gd name="T19" fmla="*/ 105 h 210"/>
                  <a:gd name="T20" fmla="*/ 0 w 343"/>
                  <a:gd name="T21" fmla="*/ 69 h 210"/>
                  <a:gd name="T22" fmla="*/ 52 w 343"/>
                  <a:gd name="T23" fmla="*/ 172 h 210"/>
                  <a:gd name="T24" fmla="*/ 75 w 343"/>
                  <a:gd name="T25" fmla="*/ 105 h 210"/>
                  <a:gd name="T26" fmla="*/ 51 w 343"/>
                  <a:gd name="T27" fmla="*/ 36 h 210"/>
                  <a:gd name="T28" fmla="*/ 104 w 343"/>
                  <a:gd name="T29" fmla="*/ 209 h 210"/>
                  <a:gd name="T30" fmla="*/ 139 w 343"/>
                  <a:gd name="T31" fmla="*/ 105 h 210"/>
                  <a:gd name="T32" fmla="*/ 104 w 343"/>
                  <a:gd name="T33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3" h="210">
                    <a:moveTo>
                      <a:pt x="208" y="74"/>
                    </a:moveTo>
                    <a:cubicBezTo>
                      <a:pt x="208" y="42"/>
                      <a:pt x="235" y="15"/>
                      <a:pt x="268" y="15"/>
                    </a:cubicBezTo>
                    <a:cubicBezTo>
                      <a:pt x="301" y="15"/>
                      <a:pt x="327" y="42"/>
                      <a:pt x="327" y="74"/>
                    </a:cubicBezTo>
                    <a:cubicBezTo>
                      <a:pt x="327" y="107"/>
                      <a:pt x="301" y="134"/>
                      <a:pt x="268" y="134"/>
                    </a:cubicBezTo>
                    <a:cubicBezTo>
                      <a:pt x="235" y="134"/>
                      <a:pt x="208" y="107"/>
                      <a:pt x="208" y="74"/>
                    </a:cubicBezTo>
                    <a:close/>
                    <a:moveTo>
                      <a:pt x="343" y="210"/>
                    </a:moveTo>
                    <a:cubicBezTo>
                      <a:pt x="343" y="168"/>
                      <a:pt x="309" y="134"/>
                      <a:pt x="268" y="134"/>
                    </a:cubicBezTo>
                    <a:cubicBezTo>
                      <a:pt x="226" y="134"/>
                      <a:pt x="192" y="168"/>
                      <a:pt x="192" y="210"/>
                    </a:cubicBezTo>
                    <a:moveTo>
                      <a:pt x="1" y="140"/>
                    </a:moveTo>
                    <a:cubicBezTo>
                      <a:pt x="10" y="131"/>
                      <a:pt x="15" y="118"/>
                      <a:pt x="15" y="105"/>
                    </a:cubicBezTo>
                    <a:cubicBezTo>
                      <a:pt x="15" y="91"/>
                      <a:pt x="10" y="78"/>
                      <a:pt x="0" y="69"/>
                    </a:cubicBezTo>
                    <a:moveTo>
                      <a:pt x="52" y="172"/>
                    </a:moveTo>
                    <a:cubicBezTo>
                      <a:pt x="67" y="154"/>
                      <a:pt x="75" y="130"/>
                      <a:pt x="75" y="105"/>
                    </a:cubicBezTo>
                    <a:cubicBezTo>
                      <a:pt x="75" y="79"/>
                      <a:pt x="66" y="55"/>
                      <a:pt x="51" y="36"/>
                    </a:cubicBezTo>
                    <a:moveTo>
                      <a:pt x="104" y="209"/>
                    </a:moveTo>
                    <a:cubicBezTo>
                      <a:pt x="126" y="180"/>
                      <a:pt x="139" y="144"/>
                      <a:pt x="139" y="105"/>
                    </a:cubicBezTo>
                    <a:cubicBezTo>
                      <a:pt x="139" y="65"/>
                      <a:pt x="126" y="29"/>
                      <a:pt x="104" y="0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0F4C1173-C391-4AE3-A7C3-55DF4DF3B90F}"/>
                  </a:ext>
                </a:extLst>
              </p:cNvPr>
              <p:cNvGrpSpPr/>
              <p:nvPr/>
            </p:nvGrpSpPr>
            <p:grpSpPr>
              <a:xfrm>
                <a:off x="4221391" y="5210124"/>
                <a:ext cx="1102756" cy="330476"/>
                <a:chOff x="4524286" y="5196789"/>
                <a:chExt cx="1102756" cy="330476"/>
              </a:xfrm>
            </p:grpSpPr>
            <p:sp>
              <p:nvSpPr>
                <p:cNvPr id="273" name="sports">
                  <a:extLst>
                    <a:ext uri="{FF2B5EF4-FFF2-40B4-BE49-F238E27FC236}">
                      <a16:creationId xmlns:a16="http://schemas.microsoft.com/office/drawing/2014/main" id="{8FCCFE4B-5458-487D-BDFC-6DE71BE8C3C8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4524286" y="5196789"/>
                  <a:ext cx="331792" cy="330476"/>
                </a:xfrm>
                <a:custGeom>
                  <a:avLst/>
                  <a:gdLst>
                    <a:gd name="T0" fmla="*/ 75 w 349"/>
                    <a:gd name="T1" fmla="*/ 123 h 348"/>
                    <a:gd name="T2" fmla="*/ 212 w 349"/>
                    <a:gd name="T3" fmla="*/ 0 h 348"/>
                    <a:gd name="T4" fmla="*/ 349 w 349"/>
                    <a:gd name="T5" fmla="*/ 137 h 348"/>
                    <a:gd name="T6" fmla="*/ 222 w 349"/>
                    <a:gd name="T7" fmla="*/ 274 h 348"/>
                    <a:gd name="T8" fmla="*/ 21 w 349"/>
                    <a:gd name="T9" fmla="*/ 139 h 348"/>
                    <a:gd name="T10" fmla="*/ 62 w 349"/>
                    <a:gd name="T11" fmla="*/ 288 h 348"/>
                    <a:gd name="T12" fmla="*/ 212 w 349"/>
                    <a:gd name="T13" fmla="*/ 329 h 348"/>
                    <a:gd name="T14" fmla="*/ 171 w 349"/>
                    <a:gd name="T15" fmla="*/ 180 h 348"/>
                    <a:gd name="T16" fmla="*/ 21 w 349"/>
                    <a:gd name="T17" fmla="*/ 139 h 348"/>
                    <a:gd name="T18" fmla="*/ 92 w 349"/>
                    <a:gd name="T19" fmla="*/ 211 h 348"/>
                    <a:gd name="T20" fmla="*/ 138 w 349"/>
                    <a:gd name="T21" fmla="*/ 256 h 348"/>
                    <a:gd name="T22" fmla="*/ 115 w 349"/>
                    <a:gd name="T23" fmla="*/ 39 h 348"/>
                    <a:gd name="T24" fmla="*/ 310 w 349"/>
                    <a:gd name="T25" fmla="*/ 233 h 348"/>
                    <a:gd name="T26" fmla="*/ 308 w 349"/>
                    <a:gd name="T27" fmla="*/ 39 h 348"/>
                    <a:gd name="T28" fmla="*/ 169 w 349"/>
                    <a:gd name="T29" fmla="*/ 178 h 348"/>
                    <a:gd name="T30" fmla="*/ 233 w 349"/>
                    <a:gd name="T31" fmla="*/ 1 h 348"/>
                    <a:gd name="T32" fmla="*/ 218 w 349"/>
                    <a:gd name="T33" fmla="*/ 48 h 348"/>
                    <a:gd name="T34" fmla="*/ 303 w 349"/>
                    <a:gd name="T35" fmla="*/ 133 h 348"/>
                    <a:gd name="T36" fmla="*/ 348 w 349"/>
                    <a:gd name="T37" fmla="*/ 119 h 348"/>
                    <a:gd name="T38" fmla="*/ 75 w 349"/>
                    <a:gd name="T39" fmla="*/ 123 h 348"/>
                    <a:gd name="T40" fmla="*/ 74 w 349"/>
                    <a:gd name="T41" fmla="*/ 128 h 3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9" h="348">
                      <a:moveTo>
                        <a:pt x="75" y="123"/>
                      </a:moveTo>
                      <a:cubicBezTo>
                        <a:pt x="82" y="54"/>
                        <a:pt x="140" y="0"/>
                        <a:pt x="212" y="0"/>
                      </a:cubicBezTo>
                      <a:cubicBezTo>
                        <a:pt x="288" y="0"/>
                        <a:pt x="349" y="61"/>
                        <a:pt x="349" y="137"/>
                      </a:cubicBezTo>
                      <a:cubicBezTo>
                        <a:pt x="349" y="210"/>
                        <a:pt x="293" y="269"/>
                        <a:pt x="222" y="274"/>
                      </a:cubicBezTo>
                      <a:moveTo>
                        <a:pt x="21" y="139"/>
                      </a:moveTo>
                      <a:cubicBezTo>
                        <a:pt x="0" y="160"/>
                        <a:pt x="10" y="236"/>
                        <a:pt x="62" y="288"/>
                      </a:cubicBezTo>
                      <a:cubicBezTo>
                        <a:pt x="115" y="341"/>
                        <a:pt x="192" y="348"/>
                        <a:pt x="212" y="329"/>
                      </a:cubicBezTo>
                      <a:cubicBezTo>
                        <a:pt x="232" y="309"/>
                        <a:pt x="223" y="232"/>
                        <a:pt x="171" y="180"/>
                      </a:cubicBezTo>
                      <a:cubicBezTo>
                        <a:pt x="118" y="127"/>
                        <a:pt x="45" y="115"/>
                        <a:pt x="21" y="139"/>
                      </a:cubicBezTo>
                      <a:close/>
                      <a:moveTo>
                        <a:pt x="92" y="211"/>
                      </a:moveTo>
                      <a:cubicBezTo>
                        <a:pt x="138" y="256"/>
                        <a:pt x="138" y="256"/>
                        <a:pt x="138" y="256"/>
                      </a:cubicBezTo>
                      <a:moveTo>
                        <a:pt x="115" y="39"/>
                      </a:moveTo>
                      <a:cubicBezTo>
                        <a:pt x="310" y="233"/>
                        <a:pt x="310" y="233"/>
                        <a:pt x="310" y="233"/>
                      </a:cubicBezTo>
                      <a:moveTo>
                        <a:pt x="308" y="39"/>
                      </a:moveTo>
                      <a:cubicBezTo>
                        <a:pt x="169" y="178"/>
                        <a:pt x="169" y="178"/>
                        <a:pt x="169" y="178"/>
                      </a:cubicBezTo>
                      <a:moveTo>
                        <a:pt x="233" y="1"/>
                      </a:moveTo>
                      <a:cubicBezTo>
                        <a:pt x="224" y="15"/>
                        <a:pt x="218" y="31"/>
                        <a:pt x="218" y="48"/>
                      </a:cubicBezTo>
                      <a:cubicBezTo>
                        <a:pt x="218" y="95"/>
                        <a:pt x="256" y="133"/>
                        <a:pt x="303" y="133"/>
                      </a:cubicBezTo>
                      <a:cubicBezTo>
                        <a:pt x="319" y="133"/>
                        <a:pt x="336" y="127"/>
                        <a:pt x="348" y="119"/>
                      </a:cubicBezTo>
                      <a:moveTo>
                        <a:pt x="75" y="123"/>
                      </a:moveTo>
                      <a:cubicBezTo>
                        <a:pt x="75" y="125"/>
                        <a:pt x="74" y="128"/>
                        <a:pt x="74" y="128"/>
                      </a:cubicBezTo>
                    </a:path>
                  </a:pathLst>
                </a:custGeom>
                <a:noFill/>
                <a:ln w="15875" cap="flat">
                  <a:solidFill>
                    <a:srgbClr val="0070C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4" name="film">
                  <a:extLst>
                    <a:ext uri="{FF2B5EF4-FFF2-40B4-BE49-F238E27FC236}">
                      <a16:creationId xmlns:a16="http://schemas.microsoft.com/office/drawing/2014/main" id="{4720934E-3675-4211-87F6-A17FDA43B32D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5048100" y="5252029"/>
                  <a:ext cx="273330" cy="219997"/>
                </a:xfrm>
                <a:custGeom>
                  <a:avLst/>
                  <a:gdLst>
                    <a:gd name="T0" fmla="*/ 246 w 246"/>
                    <a:gd name="T1" fmla="*/ 95 h 198"/>
                    <a:gd name="T2" fmla="*/ 246 w 246"/>
                    <a:gd name="T3" fmla="*/ 198 h 198"/>
                    <a:gd name="T4" fmla="*/ 0 w 246"/>
                    <a:gd name="T5" fmla="*/ 198 h 198"/>
                    <a:gd name="T6" fmla="*/ 0 w 246"/>
                    <a:gd name="T7" fmla="*/ 0 h 198"/>
                    <a:gd name="T8" fmla="*/ 246 w 246"/>
                    <a:gd name="T9" fmla="*/ 0 h 198"/>
                    <a:gd name="T10" fmla="*/ 246 w 246"/>
                    <a:gd name="T11" fmla="*/ 95 h 198"/>
                    <a:gd name="T12" fmla="*/ 33 w 246"/>
                    <a:gd name="T13" fmla="*/ 36 h 198"/>
                    <a:gd name="T14" fmla="*/ 33 w 246"/>
                    <a:gd name="T15" fmla="*/ 54 h 198"/>
                    <a:gd name="T16" fmla="*/ 33 w 246"/>
                    <a:gd name="T17" fmla="*/ 0 h 198"/>
                    <a:gd name="T18" fmla="*/ 33 w 246"/>
                    <a:gd name="T19" fmla="*/ 17 h 198"/>
                    <a:gd name="T20" fmla="*/ 33 w 246"/>
                    <a:gd name="T21" fmla="*/ 72 h 198"/>
                    <a:gd name="T22" fmla="*/ 33 w 246"/>
                    <a:gd name="T23" fmla="*/ 89 h 198"/>
                    <a:gd name="T24" fmla="*/ 33 w 246"/>
                    <a:gd name="T25" fmla="*/ 108 h 198"/>
                    <a:gd name="T26" fmla="*/ 33 w 246"/>
                    <a:gd name="T27" fmla="*/ 126 h 198"/>
                    <a:gd name="T28" fmla="*/ 33 w 246"/>
                    <a:gd name="T29" fmla="*/ 144 h 198"/>
                    <a:gd name="T30" fmla="*/ 33 w 246"/>
                    <a:gd name="T31" fmla="*/ 161 h 198"/>
                    <a:gd name="T32" fmla="*/ 33 w 246"/>
                    <a:gd name="T33" fmla="*/ 180 h 198"/>
                    <a:gd name="T34" fmla="*/ 33 w 246"/>
                    <a:gd name="T35" fmla="*/ 198 h 198"/>
                    <a:gd name="T36" fmla="*/ 214 w 246"/>
                    <a:gd name="T37" fmla="*/ 36 h 198"/>
                    <a:gd name="T38" fmla="*/ 214 w 246"/>
                    <a:gd name="T39" fmla="*/ 54 h 198"/>
                    <a:gd name="T40" fmla="*/ 214 w 246"/>
                    <a:gd name="T41" fmla="*/ 0 h 198"/>
                    <a:gd name="T42" fmla="*/ 214 w 246"/>
                    <a:gd name="T43" fmla="*/ 17 h 198"/>
                    <a:gd name="T44" fmla="*/ 214 w 246"/>
                    <a:gd name="T45" fmla="*/ 72 h 198"/>
                    <a:gd name="T46" fmla="*/ 214 w 246"/>
                    <a:gd name="T47" fmla="*/ 89 h 198"/>
                    <a:gd name="T48" fmla="*/ 214 w 246"/>
                    <a:gd name="T49" fmla="*/ 108 h 198"/>
                    <a:gd name="T50" fmla="*/ 214 w 246"/>
                    <a:gd name="T51" fmla="*/ 126 h 198"/>
                    <a:gd name="T52" fmla="*/ 214 w 246"/>
                    <a:gd name="T53" fmla="*/ 144 h 198"/>
                    <a:gd name="T54" fmla="*/ 214 w 246"/>
                    <a:gd name="T55" fmla="*/ 161 h 198"/>
                    <a:gd name="T56" fmla="*/ 214 w 246"/>
                    <a:gd name="T57" fmla="*/ 180 h 198"/>
                    <a:gd name="T58" fmla="*/ 214 w 246"/>
                    <a:gd name="T59" fmla="*/ 198 h 1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46" h="198">
                      <a:moveTo>
                        <a:pt x="246" y="95"/>
                      </a:moveTo>
                      <a:lnTo>
                        <a:pt x="246" y="198"/>
                      </a:lnTo>
                      <a:lnTo>
                        <a:pt x="0" y="198"/>
                      </a:lnTo>
                      <a:lnTo>
                        <a:pt x="0" y="0"/>
                      </a:lnTo>
                      <a:lnTo>
                        <a:pt x="246" y="0"/>
                      </a:lnTo>
                      <a:lnTo>
                        <a:pt x="246" y="95"/>
                      </a:lnTo>
                      <a:moveTo>
                        <a:pt x="33" y="36"/>
                      </a:moveTo>
                      <a:lnTo>
                        <a:pt x="33" y="54"/>
                      </a:lnTo>
                      <a:moveTo>
                        <a:pt x="33" y="0"/>
                      </a:moveTo>
                      <a:lnTo>
                        <a:pt x="33" y="17"/>
                      </a:lnTo>
                      <a:moveTo>
                        <a:pt x="33" y="72"/>
                      </a:moveTo>
                      <a:lnTo>
                        <a:pt x="33" y="89"/>
                      </a:lnTo>
                      <a:moveTo>
                        <a:pt x="33" y="108"/>
                      </a:moveTo>
                      <a:lnTo>
                        <a:pt x="33" y="126"/>
                      </a:lnTo>
                      <a:moveTo>
                        <a:pt x="33" y="144"/>
                      </a:moveTo>
                      <a:lnTo>
                        <a:pt x="33" y="161"/>
                      </a:lnTo>
                      <a:moveTo>
                        <a:pt x="33" y="180"/>
                      </a:moveTo>
                      <a:lnTo>
                        <a:pt x="33" y="198"/>
                      </a:lnTo>
                      <a:moveTo>
                        <a:pt x="214" y="36"/>
                      </a:moveTo>
                      <a:lnTo>
                        <a:pt x="214" y="54"/>
                      </a:lnTo>
                      <a:moveTo>
                        <a:pt x="214" y="0"/>
                      </a:moveTo>
                      <a:lnTo>
                        <a:pt x="214" y="17"/>
                      </a:lnTo>
                      <a:moveTo>
                        <a:pt x="214" y="72"/>
                      </a:moveTo>
                      <a:lnTo>
                        <a:pt x="214" y="89"/>
                      </a:lnTo>
                      <a:moveTo>
                        <a:pt x="214" y="108"/>
                      </a:moveTo>
                      <a:lnTo>
                        <a:pt x="214" y="126"/>
                      </a:lnTo>
                      <a:moveTo>
                        <a:pt x="214" y="144"/>
                      </a:moveTo>
                      <a:lnTo>
                        <a:pt x="214" y="161"/>
                      </a:lnTo>
                      <a:moveTo>
                        <a:pt x="214" y="180"/>
                      </a:moveTo>
                      <a:lnTo>
                        <a:pt x="214" y="198"/>
                      </a:lnTo>
                    </a:path>
                  </a:pathLst>
                </a:custGeom>
                <a:noFill/>
                <a:ln w="15875" cap="flat">
                  <a:solidFill>
                    <a:srgbClr val="0070C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5" name="remote">
                  <a:extLst>
                    <a:ext uri="{FF2B5EF4-FFF2-40B4-BE49-F238E27FC236}">
                      <a16:creationId xmlns:a16="http://schemas.microsoft.com/office/drawing/2014/main" id="{3500E440-90C2-4687-B484-D018CE3CEF7D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5513452" y="5226098"/>
                  <a:ext cx="113590" cy="271859"/>
                </a:xfrm>
                <a:custGeom>
                  <a:avLst/>
                  <a:gdLst>
                    <a:gd name="T0" fmla="*/ 87 w 107"/>
                    <a:gd name="T1" fmla="*/ 188 h 261"/>
                    <a:gd name="T2" fmla="*/ 71 w 107"/>
                    <a:gd name="T3" fmla="*/ 261 h 261"/>
                    <a:gd name="T4" fmla="*/ 19 w 107"/>
                    <a:gd name="T5" fmla="*/ 245 h 261"/>
                    <a:gd name="T6" fmla="*/ 0 w 107"/>
                    <a:gd name="T7" fmla="*/ 110 h 261"/>
                    <a:gd name="T8" fmla="*/ 18 w 107"/>
                    <a:gd name="T9" fmla="*/ 0 h 261"/>
                    <a:gd name="T10" fmla="*/ 107 w 107"/>
                    <a:gd name="T11" fmla="*/ 18 h 261"/>
                    <a:gd name="T12" fmla="*/ 54 w 107"/>
                    <a:gd name="T13" fmla="*/ 35 h 261"/>
                    <a:gd name="T14" fmla="*/ 52 w 107"/>
                    <a:gd name="T15" fmla="*/ 36 h 261"/>
                    <a:gd name="T16" fmla="*/ 54 w 107"/>
                    <a:gd name="T17" fmla="*/ 35 h 261"/>
                    <a:gd name="T18" fmla="*/ 70 w 107"/>
                    <a:gd name="T19" fmla="*/ 52 h 261"/>
                    <a:gd name="T20" fmla="*/ 72 w 107"/>
                    <a:gd name="T21" fmla="*/ 54 h 261"/>
                    <a:gd name="T22" fmla="*/ 37 w 107"/>
                    <a:gd name="T23" fmla="*/ 52 h 261"/>
                    <a:gd name="T24" fmla="*/ 35 w 107"/>
                    <a:gd name="T25" fmla="*/ 54 h 261"/>
                    <a:gd name="T26" fmla="*/ 37 w 107"/>
                    <a:gd name="T27" fmla="*/ 52 h 261"/>
                    <a:gd name="T28" fmla="*/ 70 w 107"/>
                    <a:gd name="T29" fmla="*/ 86 h 261"/>
                    <a:gd name="T30" fmla="*/ 72 w 107"/>
                    <a:gd name="T31" fmla="*/ 88 h 261"/>
                    <a:gd name="T32" fmla="*/ 37 w 107"/>
                    <a:gd name="T33" fmla="*/ 86 h 261"/>
                    <a:gd name="T34" fmla="*/ 35 w 107"/>
                    <a:gd name="T35" fmla="*/ 88 h 261"/>
                    <a:gd name="T36" fmla="*/ 37 w 107"/>
                    <a:gd name="T37" fmla="*/ 86 h 261"/>
                    <a:gd name="T38" fmla="*/ 70 w 107"/>
                    <a:gd name="T39" fmla="*/ 121 h 261"/>
                    <a:gd name="T40" fmla="*/ 72 w 107"/>
                    <a:gd name="T41" fmla="*/ 123 h 261"/>
                    <a:gd name="T42" fmla="*/ 37 w 107"/>
                    <a:gd name="T43" fmla="*/ 121 h 261"/>
                    <a:gd name="T44" fmla="*/ 35 w 107"/>
                    <a:gd name="T45" fmla="*/ 123 h 261"/>
                    <a:gd name="T46" fmla="*/ 37 w 107"/>
                    <a:gd name="T47" fmla="*/ 121 h 261"/>
                    <a:gd name="T48" fmla="*/ 52 w 107"/>
                    <a:gd name="T49" fmla="*/ 69 h 261"/>
                    <a:gd name="T50" fmla="*/ 54 w 107"/>
                    <a:gd name="T51" fmla="*/ 71 h 261"/>
                    <a:gd name="T52" fmla="*/ 54 w 107"/>
                    <a:gd name="T53" fmla="*/ 156 h 261"/>
                    <a:gd name="T54" fmla="*/ 52 w 107"/>
                    <a:gd name="T55" fmla="*/ 158 h 261"/>
                    <a:gd name="T56" fmla="*/ 54 w 107"/>
                    <a:gd name="T57" fmla="*/ 156 h 261"/>
                    <a:gd name="T58" fmla="*/ 52 w 107"/>
                    <a:gd name="T59" fmla="*/ 191 h 261"/>
                    <a:gd name="T60" fmla="*/ 54 w 107"/>
                    <a:gd name="T61" fmla="*/ 192 h 261"/>
                    <a:gd name="T62" fmla="*/ 54 w 107"/>
                    <a:gd name="T63" fmla="*/ 226 h 261"/>
                    <a:gd name="T64" fmla="*/ 52 w 107"/>
                    <a:gd name="T65" fmla="*/ 227 h 261"/>
                    <a:gd name="T66" fmla="*/ 54 w 107"/>
                    <a:gd name="T67" fmla="*/ 226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7" h="261">
                      <a:moveTo>
                        <a:pt x="106" y="110"/>
                      </a:moveTo>
                      <a:cubicBezTo>
                        <a:pt x="87" y="188"/>
                        <a:pt x="87" y="188"/>
                        <a:pt x="87" y="188"/>
                      </a:cubicBezTo>
                      <a:cubicBezTo>
                        <a:pt x="87" y="245"/>
                        <a:pt x="87" y="245"/>
                        <a:pt x="87" y="245"/>
                      </a:cubicBezTo>
                      <a:cubicBezTo>
                        <a:pt x="87" y="254"/>
                        <a:pt x="80" y="261"/>
                        <a:pt x="71" y="261"/>
                      </a:cubicBezTo>
                      <a:cubicBezTo>
                        <a:pt x="35" y="261"/>
                        <a:pt x="35" y="261"/>
                        <a:pt x="35" y="261"/>
                      </a:cubicBezTo>
                      <a:cubicBezTo>
                        <a:pt x="26" y="261"/>
                        <a:pt x="19" y="254"/>
                        <a:pt x="19" y="245"/>
                      </a:cubicBezTo>
                      <a:cubicBezTo>
                        <a:pt x="19" y="188"/>
                        <a:pt x="19" y="188"/>
                        <a:pt x="19" y="188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99" y="0"/>
                        <a:pt x="107" y="8"/>
                        <a:pt x="107" y="18"/>
                      </a:cubicBezTo>
                      <a:lnTo>
                        <a:pt x="106" y="110"/>
                      </a:lnTo>
                      <a:close/>
                      <a:moveTo>
                        <a:pt x="54" y="35"/>
                      </a:moveTo>
                      <a:cubicBezTo>
                        <a:pt x="52" y="35"/>
                        <a:pt x="52" y="35"/>
                        <a:pt x="52" y="35"/>
                      </a:cubicBezTo>
                      <a:cubicBezTo>
                        <a:pt x="52" y="36"/>
                        <a:pt x="52" y="36"/>
                        <a:pt x="52" y="36"/>
                      </a:cubicBezTo>
                      <a:cubicBezTo>
                        <a:pt x="54" y="36"/>
                        <a:pt x="54" y="36"/>
                        <a:pt x="54" y="36"/>
                      </a:cubicBezTo>
                      <a:lnTo>
                        <a:pt x="54" y="35"/>
                      </a:lnTo>
                      <a:close/>
                      <a:moveTo>
                        <a:pt x="72" y="52"/>
                      </a:moveTo>
                      <a:cubicBezTo>
                        <a:pt x="70" y="52"/>
                        <a:pt x="70" y="52"/>
                        <a:pt x="70" y="52"/>
                      </a:cubicBezTo>
                      <a:cubicBezTo>
                        <a:pt x="70" y="54"/>
                        <a:pt x="70" y="54"/>
                        <a:pt x="70" y="54"/>
                      </a:cubicBezTo>
                      <a:cubicBezTo>
                        <a:pt x="72" y="54"/>
                        <a:pt x="72" y="54"/>
                        <a:pt x="72" y="54"/>
                      </a:cubicBezTo>
                      <a:lnTo>
                        <a:pt x="72" y="52"/>
                      </a:lnTo>
                      <a:close/>
                      <a:moveTo>
                        <a:pt x="37" y="52"/>
                      </a:moveTo>
                      <a:cubicBezTo>
                        <a:pt x="35" y="52"/>
                        <a:pt x="35" y="52"/>
                        <a:pt x="35" y="52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7" y="54"/>
                        <a:pt x="37" y="54"/>
                        <a:pt x="37" y="54"/>
                      </a:cubicBezTo>
                      <a:lnTo>
                        <a:pt x="37" y="52"/>
                      </a:lnTo>
                      <a:close/>
                      <a:moveTo>
                        <a:pt x="72" y="86"/>
                      </a:moveTo>
                      <a:cubicBezTo>
                        <a:pt x="70" y="86"/>
                        <a:pt x="70" y="86"/>
                        <a:pt x="70" y="86"/>
                      </a:cubicBezTo>
                      <a:cubicBezTo>
                        <a:pt x="70" y="88"/>
                        <a:pt x="70" y="88"/>
                        <a:pt x="70" y="88"/>
                      </a:cubicBezTo>
                      <a:cubicBezTo>
                        <a:pt x="72" y="88"/>
                        <a:pt x="72" y="88"/>
                        <a:pt x="72" y="88"/>
                      </a:cubicBezTo>
                      <a:lnTo>
                        <a:pt x="72" y="86"/>
                      </a:lnTo>
                      <a:close/>
                      <a:moveTo>
                        <a:pt x="37" y="86"/>
                      </a:moveTo>
                      <a:cubicBezTo>
                        <a:pt x="35" y="86"/>
                        <a:pt x="35" y="86"/>
                        <a:pt x="35" y="86"/>
                      </a:cubicBezTo>
                      <a:cubicBezTo>
                        <a:pt x="35" y="88"/>
                        <a:pt x="35" y="88"/>
                        <a:pt x="35" y="88"/>
                      </a:cubicBezTo>
                      <a:cubicBezTo>
                        <a:pt x="37" y="88"/>
                        <a:pt x="37" y="88"/>
                        <a:pt x="37" y="88"/>
                      </a:cubicBezTo>
                      <a:lnTo>
                        <a:pt x="37" y="86"/>
                      </a:lnTo>
                      <a:close/>
                      <a:moveTo>
                        <a:pt x="72" y="121"/>
                      </a:moveTo>
                      <a:cubicBezTo>
                        <a:pt x="70" y="121"/>
                        <a:pt x="70" y="121"/>
                        <a:pt x="70" y="121"/>
                      </a:cubicBezTo>
                      <a:cubicBezTo>
                        <a:pt x="70" y="123"/>
                        <a:pt x="70" y="123"/>
                        <a:pt x="70" y="123"/>
                      </a:cubicBezTo>
                      <a:cubicBezTo>
                        <a:pt x="72" y="123"/>
                        <a:pt x="72" y="123"/>
                        <a:pt x="72" y="123"/>
                      </a:cubicBezTo>
                      <a:lnTo>
                        <a:pt x="72" y="121"/>
                      </a:lnTo>
                      <a:close/>
                      <a:moveTo>
                        <a:pt x="37" y="121"/>
                      </a:moveTo>
                      <a:cubicBezTo>
                        <a:pt x="35" y="121"/>
                        <a:pt x="35" y="121"/>
                        <a:pt x="35" y="121"/>
                      </a:cubicBezTo>
                      <a:cubicBezTo>
                        <a:pt x="35" y="123"/>
                        <a:pt x="35" y="123"/>
                        <a:pt x="35" y="123"/>
                      </a:cubicBezTo>
                      <a:cubicBezTo>
                        <a:pt x="37" y="123"/>
                        <a:pt x="37" y="123"/>
                        <a:pt x="37" y="123"/>
                      </a:cubicBezTo>
                      <a:lnTo>
                        <a:pt x="37" y="121"/>
                      </a:lnTo>
                      <a:close/>
                      <a:moveTo>
                        <a:pt x="54" y="69"/>
                      </a:move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52" y="71"/>
                        <a:pt x="52" y="71"/>
                        <a:pt x="52" y="71"/>
                      </a:cubicBezTo>
                      <a:cubicBezTo>
                        <a:pt x="54" y="71"/>
                        <a:pt x="54" y="71"/>
                        <a:pt x="54" y="71"/>
                      </a:cubicBezTo>
                      <a:lnTo>
                        <a:pt x="54" y="69"/>
                      </a:lnTo>
                      <a:close/>
                      <a:moveTo>
                        <a:pt x="54" y="156"/>
                      </a:moveTo>
                      <a:cubicBezTo>
                        <a:pt x="52" y="156"/>
                        <a:pt x="52" y="156"/>
                        <a:pt x="52" y="156"/>
                      </a:cubicBezTo>
                      <a:cubicBezTo>
                        <a:pt x="52" y="158"/>
                        <a:pt x="52" y="158"/>
                        <a:pt x="52" y="158"/>
                      </a:cubicBezTo>
                      <a:cubicBezTo>
                        <a:pt x="54" y="158"/>
                        <a:pt x="54" y="158"/>
                        <a:pt x="54" y="158"/>
                      </a:cubicBezTo>
                      <a:lnTo>
                        <a:pt x="54" y="156"/>
                      </a:lnTo>
                      <a:close/>
                      <a:moveTo>
                        <a:pt x="54" y="191"/>
                      </a:moveTo>
                      <a:cubicBezTo>
                        <a:pt x="52" y="191"/>
                        <a:pt x="52" y="191"/>
                        <a:pt x="52" y="191"/>
                      </a:cubicBezTo>
                      <a:cubicBezTo>
                        <a:pt x="52" y="192"/>
                        <a:pt x="52" y="192"/>
                        <a:pt x="52" y="192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lnTo>
                        <a:pt x="54" y="191"/>
                      </a:lnTo>
                      <a:close/>
                      <a:moveTo>
                        <a:pt x="54" y="226"/>
                      </a:moveTo>
                      <a:cubicBezTo>
                        <a:pt x="52" y="226"/>
                        <a:pt x="52" y="226"/>
                        <a:pt x="52" y="226"/>
                      </a:cubicBezTo>
                      <a:cubicBezTo>
                        <a:pt x="52" y="227"/>
                        <a:pt x="52" y="227"/>
                        <a:pt x="52" y="227"/>
                      </a:cubicBezTo>
                      <a:cubicBezTo>
                        <a:pt x="54" y="227"/>
                        <a:pt x="54" y="227"/>
                        <a:pt x="54" y="227"/>
                      </a:cubicBezTo>
                      <a:lnTo>
                        <a:pt x="54" y="226"/>
                      </a:lnTo>
                      <a:close/>
                    </a:path>
                  </a:pathLst>
                </a:custGeom>
                <a:noFill/>
                <a:ln w="15875" cap="flat">
                  <a:solidFill>
                    <a:srgbClr val="0070C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</a:endParaRPr>
                </a:p>
              </p:txBody>
            </p:sp>
          </p:grp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1D017C0-5DC7-4C2F-94B2-D148171BE346}"/>
              </a:ext>
            </a:extLst>
          </p:cNvPr>
          <p:cNvGrpSpPr/>
          <p:nvPr/>
        </p:nvGrpSpPr>
        <p:grpSpPr>
          <a:xfrm>
            <a:off x="1856531" y="1377896"/>
            <a:ext cx="5681573" cy="1749704"/>
            <a:chOff x="1856531" y="1377896"/>
            <a:chExt cx="5681573" cy="1749704"/>
          </a:xfrm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88E9B15B-D88C-45B8-92FB-2A2D34D43BA3}"/>
                </a:ext>
              </a:extLst>
            </p:cNvPr>
            <p:cNvSpPr/>
            <p:nvPr/>
          </p:nvSpPr>
          <p:spPr bwMode="auto">
            <a:xfrm>
              <a:off x="1856531" y="1984615"/>
              <a:ext cx="2592280" cy="642206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Smart Devices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DBB0B90A-882A-4EF9-919B-2DDB07C164D1}"/>
                </a:ext>
              </a:extLst>
            </p:cNvPr>
            <p:cNvSpPr/>
            <p:nvPr/>
          </p:nvSpPr>
          <p:spPr bwMode="auto">
            <a:xfrm>
              <a:off x="6134954" y="1608487"/>
              <a:ext cx="1403150" cy="52042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Digital</a:t>
              </a:r>
              <a:r>
                <a:rPr kumimoji="0" lang="en-US" sz="1600" b="1" i="0" u="none" strike="noStrike" kern="0" cap="none" spc="0" normalizeH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 Life</a:t>
              </a:r>
              <a:endPara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Segoe UI" pitchFamily="34" charset="0"/>
              </a:endParaRPr>
            </a:p>
          </p:txBody>
        </p:sp>
        <p:pic>
          <p:nvPicPr>
            <p:cNvPr id="224" name="People">
              <a:extLst>
                <a:ext uri="{FF2B5EF4-FFF2-40B4-BE49-F238E27FC236}">
                  <a16:creationId xmlns:a16="http://schemas.microsoft.com/office/drawing/2014/main" id="{AC4D21CD-1DDB-4B44-8187-503C0609A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-20000" contrast="3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642922" y="1377896"/>
              <a:ext cx="1402202" cy="1749704"/>
            </a:xfrm>
            <a:prstGeom prst="rect">
              <a:avLst/>
            </a:prstGeom>
          </p:spPr>
        </p:pic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id="{41596130-E13F-4763-9219-72A8207C3E30}"/>
                </a:ext>
              </a:extLst>
            </p:cNvPr>
            <p:cNvGrpSpPr/>
            <p:nvPr/>
          </p:nvGrpSpPr>
          <p:grpSpPr>
            <a:xfrm>
              <a:off x="4889809" y="2295746"/>
              <a:ext cx="876994" cy="239417"/>
              <a:chOff x="5390456" y="1978104"/>
              <a:chExt cx="840893" cy="229562"/>
            </a:xfrm>
          </p:grpSpPr>
          <p:sp>
            <p:nvSpPr>
              <p:cNvPr id="277" name="headphones">
                <a:extLst>
                  <a:ext uri="{FF2B5EF4-FFF2-40B4-BE49-F238E27FC236}">
                    <a16:creationId xmlns:a16="http://schemas.microsoft.com/office/drawing/2014/main" id="{550DDD0B-0B2D-484E-8AB2-0758020C2571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390456" y="1988085"/>
                <a:ext cx="188814" cy="209601"/>
              </a:xfrm>
              <a:custGeom>
                <a:avLst/>
                <a:gdLst>
                  <a:gd name="T0" fmla="*/ 0 w 302"/>
                  <a:gd name="T1" fmla="*/ 229 h 334"/>
                  <a:gd name="T2" fmla="*/ 0 w 302"/>
                  <a:gd name="T3" fmla="*/ 151 h 334"/>
                  <a:gd name="T4" fmla="*/ 151 w 302"/>
                  <a:gd name="T5" fmla="*/ 0 h 334"/>
                  <a:gd name="T6" fmla="*/ 302 w 302"/>
                  <a:gd name="T7" fmla="*/ 151 h 334"/>
                  <a:gd name="T8" fmla="*/ 302 w 302"/>
                  <a:gd name="T9" fmla="*/ 239 h 334"/>
                  <a:gd name="T10" fmla="*/ 35 w 302"/>
                  <a:gd name="T11" fmla="*/ 184 h 334"/>
                  <a:gd name="T12" fmla="*/ 0 w 302"/>
                  <a:gd name="T13" fmla="*/ 219 h 334"/>
                  <a:gd name="T14" fmla="*/ 0 w 302"/>
                  <a:gd name="T15" fmla="*/ 300 h 334"/>
                  <a:gd name="T16" fmla="*/ 35 w 302"/>
                  <a:gd name="T17" fmla="*/ 334 h 334"/>
                  <a:gd name="T18" fmla="*/ 58 w 302"/>
                  <a:gd name="T19" fmla="*/ 334 h 334"/>
                  <a:gd name="T20" fmla="*/ 58 w 302"/>
                  <a:gd name="T21" fmla="*/ 184 h 334"/>
                  <a:gd name="T22" fmla="*/ 35 w 302"/>
                  <a:gd name="T23" fmla="*/ 184 h 334"/>
                  <a:gd name="T24" fmla="*/ 244 w 302"/>
                  <a:gd name="T25" fmla="*/ 184 h 334"/>
                  <a:gd name="T26" fmla="*/ 244 w 302"/>
                  <a:gd name="T27" fmla="*/ 334 h 334"/>
                  <a:gd name="T28" fmla="*/ 268 w 302"/>
                  <a:gd name="T29" fmla="*/ 334 h 334"/>
                  <a:gd name="T30" fmla="*/ 302 w 302"/>
                  <a:gd name="T31" fmla="*/ 300 h 334"/>
                  <a:gd name="T32" fmla="*/ 302 w 302"/>
                  <a:gd name="T33" fmla="*/ 219 h 334"/>
                  <a:gd name="T34" fmla="*/ 268 w 302"/>
                  <a:gd name="T35" fmla="*/ 184 h 334"/>
                  <a:gd name="T36" fmla="*/ 244 w 302"/>
                  <a:gd name="T37" fmla="*/ 18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2" h="334">
                    <a:moveTo>
                      <a:pt x="0" y="229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0" y="67"/>
                      <a:pt x="68" y="0"/>
                      <a:pt x="151" y="0"/>
                    </a:cubicBezTo>
                    <a:cubicBezTo>
                      <a:pt x="234" y="0"/>
                      <a:pt x="302" y="67"/>
                      <a:pt x="302" y="151"/>
                    </a:cubicBezTo>
                    <a:cubicBezTo>
                      <a:pt x="302" y="239"/>
                      <a:pt x="302" y="239"/>
                      <a:pt x="302" y="239"/>
                    </a:cubicBezTo>
                    <a:moveTo>
                      <a:pt x="35" y="184"/>
                    </a:moveTo>
                    <a:cubicBezTo>
                      <a:pt x="15" y="184"/>
                      <a:pt x="0" y="200"/>
                      <a:pt x="0" y="219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19"/>
                      <a:pt x="15" y="334"/>
                      <a:pt x="35" y="334"/>
                    </a:cubicBezTo>
                    <a:cubicBezTo>
                      <a:pt x="58" y="334"/>
                      <a:pt x="58" y="334"/>
                      <a:pt x="58" y="334"/>
                    </a:cubicBezTo>
                    <a:cubicBezTo>
                      <a:pt x="58" y="184"/>
                      <a:pt x="58" y="184"/>
                      <a:pt x="58" y="184"/>
                    </a:cubicBezTo>
                    <a:lnTo>
                      <a:pt x="35" y="184"/>
                    </a:lnTo>
                    <a:close/>
                    <a:moveTo>
                      <a:pt x="244" y="184"/>
                    </a:moveTo>
                    <a:cubicBezTo>
                      <a:pt x="244" y="334"/>
                      <a:pt x="244" y="334"/>
                      <a:pt x="244" y="334"/>
                    </a:cubicBezTo>
                    <a:cubicBezTo>
                      <a:pt x="268" y="334"/>
                      <a:pt x="268" y="334"/>
                      <a:pt x="268" y="334"/>
                    </a:cubicBezTo>
                    <a:cubicBezTo>
                      <a:pt x="287" y="334"/>
                      <a:pt x="302" y="319"/>
                      <a:pt x="302" y="300"/>
                    </a:cubicBezTo>
                    <a:cubicBezTo>
                      <a:pt x="302" y="219"/>
                      <a:pt x="302" y="219"/>
                      <a:pt x="302" y="219"/>
                    </a:cubicBezTo>
                    <a:cubicBezTo>
                      <a:pt x="302" y="200"/>
                      <a:pt x="287" y="184"/>
                      <a:pt x="268" y="184"/>
                    </a:cubicBezTo>
                    <a:lnTo>
                      <a:pt x="244" y="184"/>
                    </a:lnTo>
                    <a:close/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8" name="phone">
                <a:extLst>
                  <a:ext uri="{FF2B5EF4-FFF2-40B4-BE49-F238E27FC236}">
                    <a16:creationId xmlns:a16="http://schemas.microsoft.com/office/drawing/2014/main" id="{94B8DCC7-45A1-4CF7-B634-76C1E0EB27A0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720973" y="1982357"/>
                <a:ext cx="138045" cy="221057"/>
              </a:xfrm>
              <a:custGeom>
                <a:avLst/>
                <a:gdLst>
                  <a:gd name="T0" fmla="*/ 148 w 148"/>
                  <a:gd name="T1" fmla="*/ 112 h 237"/>
                  <a:gd name="T2" fmla="*/ 148 w 148"/>
                  <a:gd name="T3" fmla="*/ 237 h 237"/>
                  <a:gd name="T4" fmla="*/ 0 w 148"/>
                  <a:gd name="T5" fmla="*/ 237 h 237"/>
                  <a:gd name="T6" fmla="*/ 0 w 148"/>
                  <a:gd name="T7" fmla="*/ 0 h 237"/>
                  <a:gd name="T8" fmla="*/ 148 w 148"/>
                  <a:gd name="T9" fmla="*/ 0 h 237"/>
                  <a:gd name="T10" fmla="*/ 148 w 148"/>
                  <a:gd name="T11" fmla="*/ 112 h 237"/>
                  <a:gd name="T12" fmla="*/ 0 w 148"/>
                  <a:gd name="T13" fmla="*/ 29 h 237"/>
                  <a:gd name="T14" fmla="*/ 148 w 148"/>
                  <a:gd name="T15" fmla="*/ 29 h 237"/>
                  <a:gd name="T16" fmla="*/ 0 w 148"/>
                  <a:gd name="T17" fmla="*/ 172 h 237"/>
                  <a:gd name="T18" fmla="*/ 148 w 148"/>
                  <a:gd name="T19" fmla="*/ 172 h 237"/>
                  <a:gd name="T20" fmla="*/ 66 w 148"/>
                  <a:gd name="T21" fmla="*/ 204 h 237"/>
                  <a:gd name="T22" fmla="*/ 82 w 148"/>
                  <a:gd name="T23" fmla="*/ 204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8" h="237">
                    <a:moveTo>
                      <a:pt x="148" y="112"/>
                    </a:moveTo>
                    <a:lnTo>
                      <a:pt x="148" y="237"/>
                    </a:lnTo>
                    <a:lnTo>
                      <a:pt x="0" y="237"/>
                    </a:lnTo>
                    <a:lnTo>
                      <a:pt x="0" y="0"/>
                    </a:lnTo>
                    <a:lnTo>
                      <a:pt x="148" y="0"/>
                    </a:lnTo>
                    <a:lnTo>
                      <a:pt x="148" y="112"/>
                    </a:lnTo>
                    <a:moveTo>
                      <a:pt x="0" y="29"/>
                    </a:moveTo>
                    <a:lnTo>
                      <a:pt x="148" y="29"/>
                    </a:lnTo>
                    <a:moveTo>
                      <a:pt x="0" y="172"/>
                    </a:moveTo>
                    <a:lnTo>
                      <a:pt x="148" y="172"/>
                    </a:lnTo>
                    <a:moveTo>
                      <a:pt x="66" y="204"/>
                    </a:moveTo>
                    <a:lnTo>
                      <a:pt x="82" y="204"/>
                    </a:ln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9" name="hand_9">
                <a:extLst>
                  <a:ext uri="{FF2B5EF4-FFF2-40B4-BE49-F238E27FC236}">
                    <a16:creationId xmlns:a16="http://schemas.microsoft.com/office/drawing/2014/main" id="{45970488-F829-4BBC-BE39-BFE970127467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6000722" y="1978104"/>
                <a:ext cx="230627" cy="229562"/>
              </a:xfrm>
              <a:custGeom>
                <a:avLst/>
                <a:gdLst>
                  <a:gd name="T0" fmla="*/ 126 w 315"/>
                  <a:gd name="T1" fmla="*/ 164 h 315"/>
                  <a:gd name="T2" fmla="*/ 85 w 315"/>
                  <a:gd name="T3" fmla="*/ 105 h 315"/>
                  <a:gd name="T4" fmla="*/ 147 w 315"/>
                  <a:gd name="T5" fmla="*/ 43 h 315"/>
                  <a:gd name="T6" fmla="*/ 209 w 315"/>
                  <a:gd name="T7" fmla="*/ 105 h 315"/>
                  <a:gd name="T8" fmla="*/ 168 w 315"/>
                  <a:gd name="T9" fmla="*/ 164 h 315"/>
                  <a:gd name="T10" fmla="*/ 168 w 315"/>
                  <a:gd name="T11" fmla="*/ 185 h 315"/>
                  <a:gd name="T12" fmla="*/ 168 w 315"/>
                  <a:gd name="T13" fmla="*/ 105 h 315"/>
                  <a:gd name="T14" fmla="*/ 147 w 315"/>
                  <a:gd name="T15" fmla="*/ 84 h 315"/>
                  <a:gd name="T16" fmla="*/ 147 w 315"/>
                  <a:gd name="T17" fmla="*/ 84 h 315"/>
                  <a:gd name="T18" fmla="*/ 126 w 315"/>
                  <a:gd name="T19" fmla="*/ 105 h 315"/>
                  <a:gd name="T20" fmla="*/ 126 w 315"/>
                  <a:gd name="T21" fmla="*/ 220 h 315"/>
                  <a:gd name="T22" fmla="*/ 252 w 315"/>
                  <a:gd name="T23" fmla="*/ 211 h 315"/>
                  <a:gd name="T24" fmla="*/ 302 w 315"/>
                  <a:gd name="T25" fmla="*/ 211 h 315"/>
                  <a:gd name="T26" fmla="*/ 315 w 315"/>
                  <a:gd name="T27" fmla="*/ 199 h 315"/>
                  <a:gd name="T28" fmla="*/ 315 w 315"/>
                  <a:gd name="T29" fmla="*/ 13 h 315"/>
                  <a:gd name="T30" fmla="*/ 302 w 315"/>
                  <a:gd name="T31" fmla="*/ 0 h 315"/>
                  <a:gd name="T32" fmla="*/ 12 w 315"/>
                  <a:gd name="T33" fmla="*/ 0 h 315"/>
                  <a:gd name="T34" fmla="*/ 0 w 315"/>
                  <a:gd name="T35" fmla="*/ 13 h 315"/>
                  <a:gd name="T36" fmla="*/ 0 w 315"/>
                  <a:gd name="T37" fmla="*/ 199 h 315"/>
                  <a:gd name="T38" fmla="*/ 12 w 315"/>
                  <a:gd name="T39" fmla="*/ 211 h 315"/>
                  <a:gd name="T40" fmla="*/ 84 w 315"/>
                  <a:gd name="T41" fmla="*/ 211 h 315"/>
                  <a:gd name="T42" fmla="*/ 84 w 315"/>
                  <a:gd name="T43" fmla="*/ 231 h 315"/>
                  <a:gd name="T44" fmla="*/ 168 w 315"/>
                  <a:gd name="T45" fmla="*/ 315 h 315"/>
                  <a:gd name="T46" fmla="*/ 168 w 315"/>
                  <a:gd name="T47" fmla="*/ 315 h 315"/>
                  <a:gd name="T48" fmla="*/ 252 w 315"/>
                  <a:gd name="T49" fmla="*/ 231 h 315"/>
                  <a:gd name="T50" fmla="*/ 252 w 315"/>
                  <a:gd name="T51" fmla="*/ 205 h 315"/>
                  <a:gd name="T52" fmla="*/ 247 w 315"/>
                  <a:gd name="T53" fmla="*/ 186 h 315"/>
                  <a:gd name="T54" fmla="*/ 228 w 315"/>
                  <a:gd name="T55" fmla="*/ 174 h 315"/>
                  <a:gd name="T56" fmla="*/ 179 w 315"/>
                  <a:gd name="T57" fmla="*/ 159 h 315"/>
                  <a:gd name="T58" fmla="*/ 126 w 315"/>
                  <a:gd name="T59" fmla="*/ 183 h 315"/>
                  <a:gd name="T60" fmla="*/ 84 w 315"/>
                  <a:gd name="T61" fmla="*/ 211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15" h="315">
                    <a:moveTo>
                      <a:pt x="126" y="164"/>
                    </a:moveTo>
                    <a:cubicBezTo>
                      <a:pt x="102" y="155"/>
                      <a:pt x="85" y="132"/>
                      <a:pt x="85" y="105"/>
                    </a:cubicBezTo>
                    <a:cubicBezTo>
                      <a:pt x="85" y="71"/>
                      <a:pt x="113" y="43"/>
                      <a:pt x="147" y="43"/>
                    </a:cubicBezTo>
                    <a:cubicBezTo>
                      <a:pt x="182" y="43"/>
                      <a:pt x="209" y="71"/>
                      <a:pt x="209" y="105"/>
                    </a:cubicBezTo>
                    <a:cubicBezTo>
                      <a:pt x="209" y="132"/>
                      <a:pt x="192" y="156"/>
                      <a:pt x="168" y="164"/>
                    </a:cubicBezTo>
                    <a:moveTo>
                      <a:pt x="168" y="185"/>
                    </a:moveTo>
                    <a:cubicBezTo>
                      <a:pt x="168" y="105"/>
                      <a:pt x="168" y="105"/>
                      <a:pt x="168" y="105"/>
                    </a:cubicBezTo>
                    <a:cubicBezTo>
                      <a:pt x="168" y="93"/>
                      <a:pt x="159" y="84"/>
                      <a:pt x="147" y="84"/>
                    </a:cubicBezTo>
                    <a:cubicBezTo>
                      <a:pt x="147" y="84"/>
                      <a:pt x="147" y="84"/>
                      <a:pt x="147" y="84"/>
                    </a:cubicBezTo>
                    <a:cubicBezTo>
                      <a:pt x="135" y="84"/>
                      <a:pt x="126" y="93"/>
                      <a:pt x="126" y="105"/>
                    </a:cubicBezTo>
                    <a:cubicBezTo>
                      <a:pt x="126" y="220"/>
                      <a:pt x="126" y="220"/>
                      <a:pt x="126" y="220"/>
                    </a:cubicBezTo>
                    <a:moveTo>
                      <a:pt x="252" y="211"/>
                    </a:moveTo>
                    <a:cubicBezTo>
                      <a:pt x="302" y="211"/>
                      <a:pt x="302" y="211"/>
                      <a:pt x="302" y="211"/>
                    </a:cubicBezTo>
                    <a:cubicBezTo>
                      <a:pt x="309" y="211"/>
                      <a:pt x="315" y="206"/>
                      <a:pt x="315" y="199"/>
                    </a:cubicBezTo>
                    <a:cubicBezTo>
                      <a:pt x="315" y="13"/>
                      <a:pt x="315" y="13"/>
                      <a:pt x="315" y="13"/>
                    </a:cubicBezTo>
                    <a:cubicBezTo>
                      <a:pt x="315" y="6"/>
                      <a:pt x="309" y="0"/>
                      <a:pt x="30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199"/>
                      <a:pt x="0" y="199"/>
                      <a:pt x="0" y="199"/>
                    </a:cubicBezTo>
                    <a:cubicBezTo>
                      <a:pt x="0" y="206"/>
                      <a:pt x="5" y="211"/>
                      <a:pt x="12" y="211"/>
                    </a:cubicBezTo>
                    <a:cubicBezTo>
                      <a:pt x="12" y="211"/>
                      <a:pt x="84" y="211"/>
                      <a:pt x="84" y="211"/>
                    </a:cubicBezTo>
                    <a:cubicBezTo>
                      <a:pt x="84" y="231"/>
                      <a:pt x="84" y="231"/>
                      <a:pt x="84" y="231"/>
                    </a:cubicBezTo>
                    <a:cubicBezTo>
                      <a:pt x="84" y="277"/>
                      <a:pt x="122" y="315"/>
                      <a:pt x="168" y="315"/>
                    </a:cubicBezTo>
                    <a:cubicBezTo>
                      <a:pt x="168" y="315"/>
                      <a:pt x="168" y="315"/>
                      <a:pt x="168" y="315"/>
                    </a:cubicBezTo>
                    <a:cubicBezTo>
                      <a:pt x="215" y="315"/>
                      <a:pt x="252" y="277"/>
                      <a:pt x="252" y="231"/>
                    </a:cubicBezTo>
                    <a:cubicBezTo>
                      <a:pt x="252" y="205"/>
                      <a:pt x="252" y="205"/>
                      <a:pt x="252" y="205"/>
                    </a:cubicBezTo>
                    <a:cubicBezTo>
                      <a:pt x="252" y="205"/>
                      <a:pt x="252" y="191"/>
                      <a:pt x="247" y="186"/>
                    </a:cubicBezTo>
                    <a:cubicBezTo>
                      <a:pt x="240" y="177"/>
                      <a:pt x="228" y="174"/>
                      <a:pt x="228" y="174"/>
                    </a:cubicBezTo>
                    <a:cubicBezTo>
                      <a:pt x="179" y="159"/>
                      <a:pt x="179" y="159"/>
                      <a:pt x="179" y="159"/>
                    </a:cubicBezTo>
                    <a:moveTo>
                      <a:pt x="126" y="183"/>
                    </a:moveTo>
                    <a:cubicBezTo>
                      <a:pt x="87" y="183"/>
                      <a:pt x="84" y="211"/>
                      <a:pt x="84" y="211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0A5EFF-57E7-449B-AE9B-A82F08671041}"/>
              </a:ext>
            </a:extLst>
          </p:cNvPr>
          <p:cNvGrpSpPr/>
          <p:nvPr/>
        </p:nvGrpSpPr>
        <p:grpSpPr>
          <a:xfrm>
            <a:off x="529025" y="2560263"/>
            <a:ext cx="2894519" cy="2701699"/>
            <a:chOff x="529025" y="2560263"/>
            <a:chExt cx="2894519" cy="2701699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B3BE8BBE-7390-4198-9D0E-52B2B59F8DA6}"/>
                </a:ext>
              </a:extLst>
            </p:cNvPr>
            <p:cNvSpPr/>
            <p:nvPr/>
          </p:nvSpPr>
          <p:spPr bwMode="auto">
            <a:xfrm>
              <a:off x="1262511" y="2560263"/>
              <a:ext cx="1625330" cy="60282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IoT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FBF16D6-A1D1-4985-B479-0387575FD62C}"/>
                </a:ext>
              </a:extLst>
            </p:cNvPr>
            <p:cNvSpPr/>
            <p:nvPr/>
          </p:nvSpPr>
          <p:spPr bwMode="auto">
            <a:xfrm>
              <a:off x="529025" y="4804159"/>
              <a:ext cx="1402392" cy="45780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Connected</a:t>
              </a:r>
              <a:b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</a:b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Factory</a:t>
              </a:r>
            </a:p>
          </p:txBody>
        </p:sp>
        <p:pic>
          <p:nvPicPr>
            <p:cNvPr id="221" name="Factory">
              <a:extLst>
                <a:ext uri="{FF2B5EF4-FFF2-40B4-BE49-F238E27FC236}">
                  <a16:creationId xmlns:a16="http://schemas.microsoft.com/office/drawing/2014/main" id="{2FF0EC5E-CC4B-45F2-932B-AC3364276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brigh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59276" y="3311867"/>
              <a:ext cx="2164268" cy="1286367"/>
            </a:xfrm>
            <a:prstGeom prst="rect">
              <a:avLst/>
            </a:prstGeom>
          </p:spPr>
        </p:pic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8D58AD14-ED8F-40A1-91BF-1E5D1512828F}"/>
                </a:ext>
              </a:extLst>
            </p:cNvPr>
            <p:cNvGrpSpPr/>
            <p:nvPr/>
          </p:nvGrpSpPr>
          <p:grpSpPr>
            <a:xfrm>
              <a:off x="1543789" y="4142631"/>
              <a:ext cx="1590071" cy="285414"/>
              <a:chOff x="1762642" y="3324608"/>
              <a:chExt cx="1590071" cy="285414"/>
            </a:xfrm>
          </p:grpSpPr>
          <p:sp>
            <p:nvSpPr>
              <p:cNvPr id="281" name="ID_2">
                <a:extLst>
                  <a:ext uri="{FF2B5EF4-FFF2-40B4-BE49-F238E27FC236}">
                    <a16:creationId xmlns:a16="http://schemas.microsoft.com/office/drawing/2014/main" id="{175E33DC-F897-4D97-ACDA-5A245C34D91E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762642" y="3365410"/>
                <a:ext cx="289996" cy="203810"/>
              </a:xfrm>
              <a:custGeom>
                <a:avLst/>
                <a:gdLst>
                  <a:gd name="T0" fmla="*/ 46 w 344"/>
                  <a:gd name="T1" fmla="*/ 88 h 240"/>
                  <a:gd name="T2" fmla="*/ 95 w 344"/>
                  <a:gd name="T3" fmla="*/ 39 h 240"/>
                  <a:gd name="T4" fmla="*/ 144 w 344"/>
                  <a:gd name="T5" fmla="*/ 88 h 240"/>
                  <a:gd name="T6" fmla="*/ 95 w 344"/>
                  <a:gd name="T7" fmla="*/ 137 h 240"/>
                  <a:gd name="T8" fmla="*/ 46 w 344"/>
                  <a:gd name="T9" fmla="*/ 88 h 240"/>
                  <a:gd name="T10" fmla="*/ 159 w 344"/>
                  <a:gd name="T11" fmla="*/ 201 h 240"/>
                  <a:gd name="T12" fmla="*/ 95 w 344"/>
                  <a:gd name="T13" fmla="*/ 137 h 240"/>
                  <a:gd name="T14" fmla="*/ 31 w 344"/>
                  <a:gd name="T15" fmla="*/ 201 h 240"/>
                  <a:gd name="T16" fmla="*/ 189 w 344"/>
                  <a:gd name="T17" fmla="*/ 41 h 240"/>
                  <a:gd name="T18" fmla="*/ 313 w 344"/>
                  <a:gd name="T19" fmla="*/ 41 h 240"/>
                  <a:gd name="T20" fmla="*/ 189 w 344"/>
                  <a:gd name="T21" fmla="*/ 116 h 240"/>
                  <a:gd name="T22" fmla="*/ 313 w 344"/>
                  <a:gd name="T23" fmla="*/ 116 h 240"/>
                  <a:gd name="T24" fmla="*/ 189 w 344"/>
                  <a:gd name="T25" fmla="*/ 192 h 240"/>
                  <a:gd name="T26" fmla="*/ 313 w 344"/>
                  <a:gd name="T27" fmla="*/ 192 h 240"/>
                  <a:gd name="T28" fmla="*/ 344 w 344"/>
                  <a:gd name="T29" fmla="*/ 0 h 240"/>
                  <a:gd name="T30" fmla="*/ 0 w 344"/>
                  <a:gd name="T31" fmla="*/ 0 h 240"/>
                  <a:gd name="T32" fmla="*/ 0 w 344"/>
                  <a:gd name="T33" fmla="*/ 240 h 240"/>
                  <a:gd name="T34" fmla="*/ 344 w 344"/>
                  <a:gd name="T35" fmla="*/ 240 h 240"/>
                  <a:gd name="T36" fmla="*/ 344 w 344"/>
                  <a:gd name="T3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4" h="240">
                    <a:moveTo>
                      <a:pt x="46" y="88"/>
                    </a:moveTo>
                    <a:cubicBezTo>
                      <a:pt x="46" y="61"/>
                      <a:pt x="68" y="39"/>
                      <a:pt x="95" y="39"/>
                    </a:cubicBezTo>
                    <a:cubicBezTo>
                      <a:pt x="122" y="39"/>
                      <a:pt x="144" y="61"/>
                      <a:pt x="144" y="88"/>
                    </a:cubicBezTo>
                    <a:cubicBezTo>
                      <a:pt x="144" y="115"/>
                      <a:pt x="122" y="137"/>
                      <a:pt x="95" y="137"/>
                    </a:cubicBezTo>
                    <a:cubicBezTo>
                      <a:pt x="68" y="137"/>
                      <a:pt x="46" y="115"/>
                      <a:pt x="46" y="88"/>
                    </a:cubicBezTo>
                    <a:close/>
                    <a:moveTo>
                      <a:pt x="159" y="201"/>
                    </a:moveTo>
                    <a:cubicBezTo>
                      <a:pt x="159" y="166"/>
                      <a:pt x="130" y="137"/>
                      <a:pt x="95" y="137"/>
                    </a:cubicBezTo>
                    <a:cubicBezTo>
                      <a:pt x="59" y="137"/>
                      <a:pt x="31" y="166"/>
                      <a:pt x="31" y="201"/>
                    </a:cubicBezTo>
                    <a:moveTo>
                      <a:pt x="189" y="41"/>
                    </a:moveTo>
                    <a:cubicBezTo>
                      <a:pt x="313" y="41"/>
                      <a:pt x="313" y="41"/>
                      <a:pt x="313" y="41"/>
                    </a:cubicBezTo>
                    <a:moveTo>
                      <a:pt x="189" y="116"/>
                    </a:moveTo>
                    <a:cubicBezTo>
                      <a:pt x="313" y="116"/>
                      <a:pt x="313" y="116"/>
                      <a:pt x="313" y="116"/>
                    </a:cubicBezTo>
                    <a:moveTo>
                      <a:pt x="189" y="192"/>
                    </a:moveTo>
                    <a:cubicBezTo>
                      <a:pt x="313" y="192"/>
                      <a:pt x="313" y="192"/>
                      <a:pt x="313" y="192"/>
                    </a:cubicBezTo>
                    <a:moveTo>
                      <a:pt x="3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344" y="240"/>
                      <a:pt x="344" y="240"/>
                      <a:pt x="344" y="240"/>
                    </a:cubicBezTo>
                    <a:lnTo>
                      <a:pt x="344" y="0"/>
                    </a:lnTo>
                    <a:close/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82" name="light_2">
                <a:extLst>
                  <a:ext uri="{FF2B5EF4-FFF2-40B4-BE49-F238E27FC236}">
                    <a16:creationId xmlns:a16="http://schemas.microsoft.com/office/drawing/2014/main" id="{771FD7D4-2B16-4B03-868E-9AADA3FD90A0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260545" y="3324608"/>
                <a:ext cx="160764" cy="285414"/>
              </a:xfrm>
              <a:custGeom>
                <a:avLst/>
                <a:gdLst>
                  <a:gd name="T0" fmla="*/ 166 w 190"/>
                  <a:gd name="T1" fmla="*/ 160 h 338"/>
                  <a:gd name="T2" fmla="*/ 143 w 190"/>
                  <a:gd name="T3" fmla="*/ 222 h 338"/>
                  <a:gd name="T4" fmla="*/ 46 w 190"/>
                  <a:gd name="T5" fmla="*/ 222 h 338"/>
                  <a:gd name="T6" fmla="*/ 26 w 190"/>
                  <a:gd name="T7" fmla="*/ 164 h 338"/>
                  <a:gd name="T8" fmla="*/ 20 w 190"/>
                  <a:gd name="T9" fmla="*/ 155 h 338"/>
                  <a:gd name="T10" fmla="*/ 0 w 190"/>
                  <a:gd name="T11" fmla="*/ 95 h 338"/>
                  <a:gd name="T12" fmla="*/ 95 w 190"/>
                  <a:gd name="T13" fmla="*/ 0 h 338"/>
                  <a:gd name="T14" fmla="*/ 190 w 190"/>
                  <a:gd name="T15" fmla="*/ 95 h 338"/>
                  <a:gd name="T16" fmla="*/ 170 w 190"/>
                  <a:gd name="T17" fmla="*/ 153 h 338"/>
                  <a:gd name="T18" fmla="*/ 166 w 190"/>
                  <a:gd name="T19" fmla="*/ 160 h 338"/>
                  <a:gd name="T20" fmla="*/ 46 w 190"/>
                  <a:gd name="T21" fmla="*/ 264 h 338"/>
                  <a:gd name="T22" fmla="*/ 143 w 190"/>
                  <a:gd name="T23" fmla="*/ 264 h 338"/>
                  <a:gd name="T24" fmla="*/ 46 w 190"/>
                  <a:gd name="T25" fmla="*/ 302 h 338"/>
                  <a:gd name="T26" fmla="*/ 143 w 190"/>
                  <a:gd name="T27" fmla="*/ 302 h 338"/>
                  <a:gd name="T28" fmla="*/ 58 w 190"/>
                  <a:gd name="T29" fmla="*/ 338 h 338"/>
                  <a:gd name="T30" fmla="*/ 132 w 190"/>
                  <a:gd name="T31" fmla="*/ 338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0" h="338">
                    <a:moveTo>
                      <a:pt x="166" y="160"/>
                    </a:moveTo>
                    <a:cubicBezTo>
                      <a:pt x="144" y="194"/>
                      <a:pt x="143" y="222"/>
                      <a:pt x="143" y="222"/>
                    </a:cubicBezTo>
                    <a:cubicBezTo>
                      <a:pt x="46" y="222"/>
                      <a:pt x="46" y="222"/>
                      <a:pt x="46" y="222"/>
                    </a:cubicBezTo>
                    <a:cubicBezTo>
                      <a:pt x="48" y="205"/>
                      <a:pt x="26" y="164"/>
                      <a:pt x="26" y="164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6" y="138"/>
                      <a:pt x="0" y="119"/>
                      <a:pt x="0" y="95"/>
                    </a:cubicBezTo>
                    <a:cubicBezTo>
                      <a:pt x="0" y="42"/>
                      <a:pt x="42" y="0"/>
                      <a:pt x="95" y="0"/>
                    </a:cubicBezTo>
                    <a:cubicBezTo>
                      <a:pt x="148" y="0"/>
                      <a:pt x="190" y="42"/>
                      <a:pt x="190" y="95"/>
                    </a:cubicBezTo>
                    <a:cubicBezTo>
                      <a:pt x="190" y="119"/>
                      <a:pt x="184" y="137"/>
                      <a:pt x="170" y="153"/>
                    </a:cubicBezTo>
                    <a:lnTo>
                      <a:pt x="166" y="160"/>
                    </a:lnTo>
                    <a:close/>
                    <a:moveTo>
                      <a:pt x="46" y="264"/>
                    </a:moveTo>
                    <a:cubicBezTo>
                      <a:pt x="143" y="264"/>
                      <a:pt x="143" y="264"/>
                      <a:pt x="143" y="264"/>
                    </a:cubicBezTo>
                    <a:moveTo>
                      <a:pt x="46" y="302"/>
                    </a:moveTo>
                    <a:cubicBezTo>
                      <a:pt x="143" y="302"/>
                      <a:pt x="143" y="302"/>
                      <a:pt x="143" y="302"/>
                    </a:cubicBezTo>
                    <a:moveTo>
                      <a:pt x="58" y="338"/>
                    </a:moveTo>
                    <a:cubicBezTo>
                      <a:pt x="132" y="338"/>
                      <a:pt x="132" y="338"/>
                      <a:pt x="132" y="338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83" name="website_2">
                <a:extLst>
                  <a:ext uri="{FF2B5EF4-FFF2-40B4-BE49-F238E27FC236}">
                    <a16:creationId xmlns:a16="http://schemas.microsoft.com/office/drawing/2014/main" id="{57E55E71-6C2E-489D-ABDF-50299408C33B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629216" y="3362347"/>
                <a:ext cx="251304" cy="209937"/>
              </a:xfrm>
              <a:custGeom>
                <a:avLst/>
                <a:gdLst>
                  <a:gd name="T0" fmla="*/ 334 w 335"/>
                  <a:gd name="T1" fmla="*/ 280 h 280"/>
                  <a:gd name="T2" fmla="*/ 2 w 335"/>
                  <a:gd name="T3" fmla="*/ 280 h 280"/>
                  <a:gd name="T4" fmla="*/ 2 w 335"/>
                  <a:gd name="T5" fmla="*/ 0 h 280"/>
                  <a:gd name="T6" fmla="*/ 334 w 335"/>
                  <a:gd name="T7" fmla="*/ 0 h 280"/>
                  <a:gd name="T8" fmla="*/ 334 w 335"/>
                  <a:gd name="T9" fmla="*/ 280 h 280"/>
                  <a:gd name="T10" fmla="*/ 2 w 335"/>
                  <a:gd name="T11" fmla="*/ 79 h 280"/>
                  <a:gd name="T12" fmla="*/ 334 w 335"/>
                  <a:gd name="T13" fmla="*/ 79 h 280"/>
                  <a:gd name="T14" fmla="*/ 208 w 335"/>
                  <a:gd name="T15" fmla="*/ 45 h 280"/>
                  <a:gd name="T16" fmla="*/ 213 w 335"/>
                  <a:gd name="T17" fmla="*/ 39 h 280"/>
                  <a:gd name="T18" fmla="*/ 208 w 335"/>
                  <a:gd name="T19" fmla="*/ 34 h 280"/>
                  <a:gd name="T20" fmla="*/ 202 w 335"/>
                  <a:gd name="T21" fmla="*/ 39 h 280"/>
                  <a:gd name="T22" fmla="*/ 208 w 335"/>
                  <a:gd name="T23" fmla="*/ 45 h 280"/>
                  <a:gd name="T24" fmla="*/ 246 w 335"/>
                  <a:gd name="T25" fmla="*/ 45 h 280"/>
                  <a:gd name="T26" fmla="*/ 251 w 335"/>
                  <a:gd name="T27" fmla="*/ 39 h 280"/>
                  <a:gd name="T28" fmla="*/ 246 w 335"/>
                  <a:gd name="T29" fmla="*/ 34 h 280"/>
                  <a:gd name="T30" fmla="*/ 240 w 335"/>
                  <a:gd name="T31" fmla="*/ 39 h 280"/>
                  <a:gd name="T32" fmla="*/ 246 w 335"/>
                  <a:gd name="T33" fmla="*/ 45 h 280"/>
                  <a:gd name="T34" fmla="*/ 284 w 335"/>
                  <a:gd name="T35" fmla="*/ 45 h 280"/>
                  <a:gd name="T36" fmla="*/ 289 w 335"/>
                  <a:gd name="T37" fmla="*/ 39 h 280"/>
                  <a:gd name="T38" fmla="*/ 284 w 335"/>
                  <a:gd name="T39" fmla="*/ 34 h 280"/>
                  <a:gd name="T40" fmla="*/ 278 w 335"/>
                  <a:gd name="T41" fmla="*/ 39 h 280"/>
                  <a:gd name="T42" fmla="*/ 284 w 335"/>
                  <a:gd name="T43" fmla="*/ 45 h 280"/>
                  <a:gd name="T44" fmla="*/ 0 w 335"/>
                  <a:gd name="T45" fmla="*/ 146 h 280"/>
                  <a:gd name="T46" fmla="*/ 154 w 335"/>
                  <a:gd name="T47" fmla="*/ 146 h 280"/>
                  <a:gd name="T48" fmla="*/ 126 w 335"/>
                  <a:gd name="T49" fmla="*/ 174 h 280"/>
                  <a:gd name="T50" fmla="*/ 154 w 335"/>
                  <a:gd name="T51" fmla="*/ 146 h 280"/>
                  <a:gd name="T52" fmla="*/ 126 w 335"/>
                  <a:gd name="T53" fmla="*/ 118 h 280"/>
                  <a:gd name="T54" fmla="*/ 335 w 335"/>
                  <a:gd name="T55" fmla="*/ 213 h 280"/>
                  <a:gd name="T56" fmla="*/ 181 w 335"/>
                  <a:gd name="T57" fmla="*/ 213 h 280"/>
                  <a:gd name="T58" fmla="*/ 209 w 335"/>
                  <a:gd name="T59" fmla="*/ 185 h 280"/>
                  <a:gd name="T60" fmla="*/ 181 w 335"/>
                  <a:gd name="T61" fmla="*/ 213 h 280"/>
                  <a:gd name="T62" fmla="*/ 209 w 335"/>
                  <a:gd name="T63" fmla="*/ 241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35" h="280">
                    <a:moveTo>
                      <a:pt x="334" y="280"/>
                    </a:moveTo>
                    <a:cubicBezTo>
                      <a:pt x="2" y="280"/>
                      <a:pt x="2" y="280"/>
                      <a:pt x="2" y="28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34" y="0"/>
                      <a:pt x="334" y="0"/>
                      <a:pt x="334" y="0"/>
                    </a:cubicBezTo>
                    <a:lnTo>
                      <a:pt x="334" y="280"/>
                    </a:lnTo>
                    <a:close/>
                    <a:moveTo>
                      <a:pt x="2" y="79"/>
                    </a:moveTo>
                    <a:cubicBezTo>
                      <a:pt x="334" y="79"/>
                      <a:pt x="334" y="79"/>
                      <a:pt x="334" y="79"/>
                    </a:cubicBezTo>
                    <a:moveTo>
                      <a:pt x="208" y="45"/>
                    </a:moveTo>
                    <a:cubicBezTo>
                      <a:pt x="211" y="45"/>
                      <a:pt x="213" y="42"/>
                      <a:pt x="213" y="39"/>
                    </a:cubicBezTo>
                    <a:cubicBezTo>
                      <a:pt x="213" y="36"/>
                      <a:pt x="211" y="34"/>
                      <a:pt x="208" y="34"/>
                    </a:cubicBezTo>
                    <a:cubicBezTo>
                      <a:pt x="205" y="34"/>
                      <a:pt x="202" y="36"/>
                      <a:pt x="202" y="39"/>
                    </a:cubicBezTo>
                    <a:cubicBezTo>
                      <a:pt x="202" y="42"/>
                      <a:pt x="205" y="45"/>
                      <a:pt x="208" y="45"/>
                    </a:cubicBezTo>
                    <a:close/>
                    <a:moveTo>
                      <a:pt x="246" y="45"/>
                    </a:moveTo>
                    <a:cubicBezTo>
                      <a:pt x="249" y="45"/>
                      <a:pt x="251" y="42"/>
                      <a:pt x="251" y="39"/>
                    </a:cubicBezTo>
                    <a:cubicBezTo>
                      <a:pt x="251" y="36"/>
                      <a:pt x="249" y="34"/>
                      <a:pt x="246" y="34"/>
                    </a:cubicBezTo>
                    <a:cubicBezTo>
                      <a:pt x="243" y="34"/>
                      <a:pt x="240" y="36"/>
                      <a:pt x="240" y="39"/>
                    </a:cubicBezTo>
                    <a:cubicBezTo>
                      <a:pt x="240" y="42"/>
                      <a:pt x="243" y="45"/>
                      <a:pt x="246" y="45"/>
                    </a:cubicBezTo>
                    <a:close/>
                    <a:moveTo>
                      <a:pt x="284" y="45"/>
                    </a:moveTo>
                    <a:cubicBezTo>
                      <a:pt x="287" y="45"/>
                      <a:pt x="289" y="42"/>
                      <a:pt x="289" y="39"/>
                    </a:cubicBezTo>
                    <a:cubicBezTo>
                      <a:pt x="289" y="36"/>
                      <a:pt x="287" y="34"/>
                      <a:pt x="284" y="34"/>
                    </a:cubicBezTo>
                    <a:cubicBezTo>
                      <a:pt x="281" y="34"/>
                      <a:pt x="278" y="36"/>
                      <a:pt x="278" y="39"/>
                    </a:cubicBezTo>
                    <a:cubicBezTo>
                      <a:pt x="278" y="42"/>
                      <a:pt x="281" y="45"/>
                      <a:pt x="284" y="45"/>
                    </a:cubicBezTo>
                    <a:close/>
                    <a:moveTo>
                      <a:pt x="0" y="146"/>
                    </a:moveTo>
                    <a:cubicBezTo>
                      <a:pt x="154" y="146"/>
                      <a:pt x="154" y="146"/>
                      <a:pt x="154" y="146"/>
                    </a:cubicBezTo>
                    <a:moveTo>
                      <a:pt x="126" y="174"/>
                    </a:moveTo>
                    <a:cubicBezTo>
                      <a:pt x="154" y="146"/>
                      <a:pt x="154" y="146"/>
                      <a:pt x="154" y="146"/>
                    </a:cubicBezTo>
                    <a:cubicBezTo>
                      <a:pt x="126" y="118"/>
                      <a:pt x="126" y="118"/>
                      <a:pt x="126" y="118"/>
                    </a:cubicBezTo>
                    <a:moveTo>
                      <a:pt x="335" y="213"/>
                    </a:moveTo>
                    <a:cubicBezTo>
                      <a:pt x="181" y="213"/>
                      <a:pt x="181" y="213"/>
                      <a:pt x="181" y="213"/>
                    </a:cubicBezTo>
                    <a:moveTo>
                      <a:pt x="209" y="185"/>
                    </a:moveTo>
                    <a:cubicBezTo>
                      <a:pt x="181" y="213"/>
                      <a:pt x="181" y="213"/>
                      <a:pt x="181" y="213"/>
                    </a:cubicBezTo>
                    <a:cubicBezTo>
                      <a:pt x="209" y="241"/>
                      <a:pt x="209" y="241"/>
                      <a:pt x="209" y="241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285" name="shield">
                <a:extLst>
                  <a:ext uri="{FF2B5EF4-FFF2-40B4-BE49-F238E27FC236}">
                    <a16:creationId xmlns:a16="http://schemas.microsoft.com/office/drawing/2014/main" id="{9B559AEC-385C-47F6-824E-81C26EFFDF2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088428" y="3334608"/>
                <a:ext cx="264285" cy="265415"/>
              </a:xfrm>
              <a:custGeom>
                <a:avLst/>
                <a:gdLst>
                  <a:gd name="T0" fmla="*/ 161 w 323"/>
                  <a:gd name="T1" fmla="*/ 0 h 323"/>
                  <a:gd name="T2" fmla="*/ 163 w 323"/>
                  <a:gd name="T3" fmla="*/ 0 h 323"/>
                  <a:gd name="T4" fmla="*/ 163 w 323"/>
                  <a:gd name="T5" fmla="*/ 2 h 323"/>
                  <a:gd name="T6" fmla="*/ 213 w 323"/>
                  <a:gd name="T7" fmla="*/ 32 h 323"/>
                  <a:gd name="T8" fmla="*/ 259 w 323"/>
                  <a:gd name="T9" fmla="*/ 9 h 323"/>
                  <a:gd name="T10" fmla="*/ 305 w 323"/>
                  <a:gd name="T11" fmla="*/ 56 h 323"/>
                  <a:gd name="T12" fmla="*/ 280 w 323"/>
                  <a:gd name="T13" fmla="*/ 100 h 323"/>
                  <a:gd name="T14" fmla="*/ 292 w 323"/>
                  <a:gd name="T15" fmla="*/ 133 h 323"/>
                  <a:gd name="T16" fmla="*/ 310 w 323"/>
                  <a:gd name="T17" fmla="*/ 157 h 323"/>
                  <a:gd name="T18" fmla="*/ 323 w 323"/>
                  <a:gd name="T19" fmla="*/ 203 h 323"/>
                  <a:gd name="T20" fmla="*/ 274 w 323"/>
                  <a:gd name="T21" fmla="*/ 278 h 323"/>
                  <a:gd name="T22" fmla="*/ 163 w 323"/>
                  <a:gd name="T23" fmla="*/ 323 h 323"/>
                  <a:gd name="T24" fmla="*/ 162 w 323"/>
                  <a:gd name="T25" fmla="*/ 322 h 323"/>
                  <a:gd name="T26" fmla="*/ 50 w 323"/>
                  <a:gd name="T27" fmla="*/ 277 h 323"/>
                  <a:gd name="T28" fmla="*/ 0 w 323"/>
                  <a:gd name="T29" fmla="*/ 201 h 323"/>
                  <a:gd name="T30" fmla="*/ 14 w 323"/>
                  <a:gd name="T31" fmla="*/ 156 h 323"/>
                  <a:gd name="T32" fmla="*/ 31 w 323"/>
                  <a:gd name="T33" fmla="*/ 132 h 323"/>
                  <a:gd name="T34" fmla="*/ 44 w 323"/>
                  <a:gd name="T35" fmla="*/ 98 h 323"/>
                  <a:gd name="T36" fmla="*/ 18 w 323"/>
                  <a:gd name="T37" fmla="*/ 55 h 323"/>
                  <a:gd name="T38" fmla="*/ 67 w 323"/>
                  <a:gd name="T39" fmla="*/ 7 h 323"/>
                  <a:gd name="T40" fmla="*/ 113 w 323"/>
                  <a:gd name="T41" fmla="*/ 30 h 323"/>
                  <a:gd name="T42" fmla="*/ 160 w 323"/>
                  <a:gd name="T43" fmla="*/ 0 h 323"/>
                  <a:gd name="T44" fmla="*/ 161 w 323"/>
                  <a:gd name="T45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23" h="323">
                    <a:moveTo>
                      <a:pt x="161" y="0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73" y="20"/>
                      <a:pt x="192" y="32"/>
                      <a:pt x="213" y="32"/>
                    </a:cubicBezTo>
                    <a:cubicBezTo>
                      <a:pt x="232" y="32"/>
                      <a:pt x="249" y="23"/>
                      <a:pt x="259" y="9"/>
                    </a:cubicBezTo>
                    <a:cubicBezTo>
                      <a:pt x="305" y="56"/>
                      <a:pt x="305" y="56"/>
                      <a:pt x="305" y="56"/>
                    </a:cubicBezTo>
                    <a:cubicBezTo>
                      <a:pt x="290" y="65"/>
                      <a:pt x="280" y="81"/>
                      <a:pt x="280" y="100"/>
                    </a:cubicBezTo>
                    <a:cubicBezTo>
                      <a:pt x="280" y="113"/>
                      <a:pt x="284" y="121"/>
                      <a:pt x="292" y="133"/>
                    </a:cubicBezTo>
                    <a:cubicBezTo>
                      <a:pt x="310" y="157"/>
                      <a:pt x="310" y="157"/>
                      <a:pt x="310" y="157"/>
                    </a:cubicBezTo>
                    <a:cubicBezTo>
                      <a:pt x="318" y="170"/>
                      <a:pt x="323" y="186"/>
                      <a:pt x="323" y="203"/>
                    </a:cubicBezTo>
                    <a:cubicBezTo>
                      <a:pt x="323" y="237"/>
                      <a:pt x="306" y="268"/>
                      <a:pt x="274" y="278"/>
                    </a:cubicBezTo>
                    <a:cubicBezTo>
                      <a:pt x="274" y="278"/>
                      <a:pt x="183" y="301"/>
                      <a:pt x="163" y="323"/>
                    </a:cubicBezTo>
                    <a:cubicBezTo>
                      <a:pt x="162" y="322"/>
                      <a:pt x="162" y="322"/>
                      <a:pt x="162" y="322"/>
                    </a:cubicBezTo>
                    <a:cubicBezTo>
                      <a:pt x="142" y="301"/>
                      <a:pt x="50" y="277"/>
                      <a:pt x="50" y="277"/>
                    </a:cubicBezTo>
                    <a:cubicBezTo>
                      <a:pt x="17" y="267"/>
                      <a:pt x="0" y="235"/>
                      <a:pt x="0" y="201"/>
                    </a:cubicBezTo>
                    <a:cubicBezTo>
                      <a:pt x="0" y="185"/>
                      <a:pt x="5" y="169"/>
                      <a:pt x="14" y="156"/>
                    </a:cubicBezTo>
                    <a:cubicBezTo>
                      <a:pt x="31" y="132"/>
                      <a:pt x="31" y="132"/>
                      <a:pt x="31" y="132"/>
                    </a:cubicBezTo>
                    <a:cubicBezTo>
                      <a:pt x="39" y="119"/>
                      <a:pt x="44" y="111"/>
                      <a:pt x="44" y="98"/>
                    </a:cubicBezTo>
                    <a:cubicBezTo>
                      <a:pt x="44" y="80"/>
                      <a:pt x="33" y="63"/>
                      <a:pt x="18" y="55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77" y="21"/>
                      <a:pt x="94" y="30"/>
                      <a:pt x="113" y="30"/>
                    </a:cubicBezTo>
                    <a:cubicBezTo>
                      <a:pt x="134" y="30"/>
                      <a:pt x="150" y="18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77D57FC-F65B-400E-A160-CF6F8AD79E5B}"/>
              </a:ext>
            </a:extLst>
          </p:cNvPr>
          <p:cNvGrpSpPr/>
          <p:nvPr/>
        </p:nvGrpSpPr>
        <p:grpSpPr>
          <a:xfrm>
            <a:off x="7602429" y="1520246"/>
            <a:ext cx="3401916" cy="1371719"/>
            <a:chOff x="7602429" y="1520246"/>
            <a:chExt cx="3401916" cy="1371719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51BA031D-3A82-4391-870F-C29DA142DB49}"/>
                </a:ext>
              </a:extLst>
            </p:cNvPr>
            <p:cNvSpPr/>
            <p:nvPr/>
          </p:nvSpPr>
          <p:spPr bwMode="auto">
            <a:xfrm>
              <a:off x="9610248" y="2210905"/>
              <a:ext cx="1394097" cy="642206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Smart Home</a:t>
              </a:r>
            </a:p>
          </p:txBody>
        </p:sp>
        <p:pic>
          <p:nvPicPr>
            <p:cNvPr id="222" name="House">
              <a:extLst>
                <a:ext uri="{FF2B5EF4-FFF2-40B4-BE49-F238E27FC236}">
                  <a16:creationId xmlns:a16="http://schemas.microsoft.com/office/drawing/2014/main" id="{E650C7F2-F2DA-4ABF-9FD7-6A19CB326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602429" y="1520246"/>
              <a:ext cx="1920406" cy="1371719"/>
            </a:xfrm>
            <a:prstGeom prst="rect">
              <a:avLst/>
            </a:prstGeom>
          </p:spPr>
        </p:pic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ABADFDBA-0C2D-456E-8380-4C624AC3BB8A}"/>
                </a:ext>
              </a:extLst>
            </p:cNvPr>
            <p:cNvGrpSpPr/>
            <p:nvPr/>
          </p:nvGrpSpPr>
          <p:grpSpPr>
            <a:xfrm>
              <a:off x="8000043" y="2038459"/>
              <a:ext cx="1148820" cy="580209"/>
              <a:chOff x="8232085" y="1852261"/>
              <a:chExt cx="1148820" cy="580209"/>
            </a:xfrm>
          </p:grpSpPr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A355B0AA-EEAE-4FCD-84DF-94B03DC3E99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8891490" y="1852261"/>
                <a:ext cx="368762" cy="215324"/>
                <a:chOff x="11030366" y="2382953"/>
                <a:chExt cx="397040" cy="231838"/>
              </a:xfrm>
              <a:noFill/>
            </p:grpSpPr>
            <p:sp>
              <p:nvSpPr>
                <p:cNvPr id="308" name="Freeform 77">
                  <a:extLst>
                    <a:ext uri="{FF2B5EF4-FFF2-40B4-BE49-F238E27FC236}">
                      <a16:creationId xmlns:a16="http://schemas.microsoft.com/office/drawing/2014/main" id="{791D4641-FA43-4D53-8A93-AAEB2A144E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30366" y="2382953"/>
                  <a:ext cx="397040" cy="231838"/>
                </a:xfrm>
                <a:custGeom>
                  <a:avLst/>
                  <a:gdLst>
                    <a:gd name="T0" fmla="*/ 308 w 395"/>
                    <a:gd name="T1" fmla="*/ 36 h 230"/>
                    <a:gd name="T2" fmla="*/ 270 w 395"/>
                    <a:gd name="T3" fmla="*/ 5 h 230"/>
                    <a:gd name="T4" fmla="*/ 234 w 395"/>
                    <a:gd name="T5" fmla="*/ 20 h 230"/>
                    <a:gd name="T6" fmla="*/ 200 w 395"/>
                    <a:gd name="T7" fmla="*/ 20 h 230"/>
                    <a:gd name="T8" fmla="*/ 196 w 395"/>
                    <a:gd name="T9" fmla="*/ 20 h 230"/>
                    <a:gd name="T10" fmla="*/ 161 w 395"/>
                    <a:gd name="T11" fmla="*/ 20 h 230"/>
                    <a:gd name="T12" fmla="*/ 126 w 395"/>
                    <a:gd name="T13" fmla="*/ 5 h 230"/>
                    <a:gd name="T14" fmla="*/ 87 w 395"/>
                    <a:gd name="T15" fmla="*/ 36 h 230"/>
                    <a:gd name="T16" fmla="*/ 48 w 395"/>
                    <a:gd name="T17" fmla="*/ 216 h 230"/>
                    <a:gd name="T18" fmla="*/ 75 w 395"/>
                    <a:gd name="T19" fmla="*/ 230 h 230"/>
                    <a:gd name="T20" fmla="*/ 113 w 395"/>
                    <a:gd name="T21" fmla="*/ 189 h 230"/>
                    <a:gd name="T22" fmla="*/ 162 w 395"/>
                    <a:gd name="T23" fmla="*/ 169 h 230"/>
                    <a:gd name="T24" fmla="*/ 233 w 395"/>
                    <a:gd name="T25" fmla="*/ 169 h 230"/>
                    <a:gd name="T26" fmla="*/ 283 w 395"/>
                    <a:gd name="T27" fmla="*/ 189 h 230"/>
                    <a:gd name="T28" fmla="*/ 320 w 395"/>
                    <a:gd name="T29" fmla="*/ 230 h 230"/>
                    <a:gd name="T30" fmla="*/ 347 w 395"/>
                    <a:gd name="T31" fmla="*/ 216 h 230"/>
                    <a:gd name="T32" fmla="*/ 308 w 395"/>
                    <a:gd name="T33" fmla="*/ 36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95" h="230">
                      <a:moveTo>
                        <a:pt x="308" y="36"/>
                      </a:moveTo>
                      <a:cubicBezTo>
                        <a:pt x="312" y="17"/>
                        <a:pt x="299" y="11"/>
                        <a:pt x="270" y="5"/>
                      </a:cubicBezTo>
                      <a:cubicBezTo>
                        <a:pt x="240" y="0"/>
                        <a:pt x="234" y="20"/>
                        <a:pt x="234" y="20"/>
                      </a:cubicBezTo>
                      <a:cubicBezTo>
                        <a:pt x="200" y="20"/>
                        <a:pt x="200" y="20"/>
                        <a:pt x="200" y="20"/>
                      </a:cubicBezTo>
                      <a:cubicBezTo>
                        <a:pt x="196" y="20"/>
                        <a:pt x="196" y="20"/>
                        <a:pt x="196" y="20"/>
                      </a:cubicBezTo>
                      <a:cubicBezTo>
                        <a:pt x="161" y="20"/>
                        <a:pt x="161" y="20"/>
                        <a:pt x="161" y="20"/>
                      </a:cubicBezTo>
                      <a:cubicBezTo>
                        <a:pt x="161" y="20"/>
                        <a:pt x="156" y="0"/>
                        <a:pt x="126" y="5"/>
                      </a:cubicBezTo>
                      <a:cubicBezTo>
                        <a:pt x="96" y="11"/>
                        <a:pt x="84" y="17"/>
                        <a:pt x="87" y="36"/>
                      </a:cubicBezTo>
                      <a:cubicBezTo>
                        <a:pt x="87" y="36"/>
                        <a:pt x="0" y="165"/>
                        <a:pt x="48" y="216"/>
                      </a:cubicBezTo>
                      <a:cubicBezTo>
                        <a:pt x="64" y="230"/>
                        <a:pt x="68" y="230"/>
                        <a:pt x="75" y="230"/>
                      </a:cubicBezTo>
                      <a:cubicBezTo>
                        <a:pt x="82" y="230"/>
                        <a:pt x="95" y="203"/>
                        <a:pt x="113" y="189"/>
                      </a:cubicBezTo>
                      <a:cubicBezTo>
                        <a:pt x="131" y="174"/>
                        <a:pt x="148" y="170"/>
                        <a:pt x="162" y="169"/>
                      </a:cubicBezTo>
                      <a:cubicBezTo>
                        <a:pt x="173" y="169"/>
                        <a:pt x="223" y="169"/>
                        <a:pt x="233" y="169"/>
                      </a:cubicBezTo>
                      <a:cubicBezTo>
                        <a:pt x="248" y="170"/>
                        <a:pt x="265" y="174"/>
                        <a:pt x="283" y="189"/>
                      </a:cubicBezTo>
                      <a:cubicBezTo>
                        <a:pt x="301" y="203"/>
                        <a:pt x="313" y="230"/>
                        <a:pt x="320" y="230"/>
                      </a:cubicBezTo>
                      <a:cubicBezTo>
                        <a:pt x="327" y="230"/>
                        <a:pt x="332" y="230"/>
                        <a:pt x="347" y="216"/>
                      </a:cubicBezTo>
                      <a:cubicBezTo>
                        <a:pt x="395" y="165"/>
                        <a:pt x="308" y="36"/>
                        <a:pt x="308" y="36"/>
                      </a:cubicBezTo>
                      <a:close/>
                    </a:path>
                  </a:pathLst>
                </a:custGeom>
                <a:noFill/>
                <a:ln w="15875" cap="flat">
                  <a:solidFill>
                    <a:srgbClr val="0070C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9" name="Freeform 78">
                  <a:extLst>
                    <a:ext uri="{FF2B5EF4-FFF2-40B4-BE49-F238E27FC236}">
                      <a16:creationId xmlns:a16="http://schemas.microsoft.com/office/drawing/2014/main" id="{20F118CD-740C-41F8-B6C0-E189612995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9168" y="2439871"/>
                  <a:ext cx="19436" cy="20824"/>
                </a:xfrm>
                <a:custGeom>
                  <a:avLst/>
                  <a:gdLst>
                    <a:gd name="T0" fmla="*/ 9 w 20"/>
                    <a:gd name="T1" fmla="*/ 20 h 20"/>
                    <a:gd name="T2" fmla="*/ 0 w 20"/>
                    <a:gd name="T3" fmla="*/ 10 h 20"/>
                    <a:gd name="T4" fmla="*/ 10 w 20"/>
                    <a:gd name="T5" fmla="*/ 0 h 20"/>
                    <a:gd name="T6" fmla="*/ 20 w 20"/>
                    <a:gd name="T7" fmla="*/ 11 h 20"/>
                    <a:gd name="T8" fmla="*/ 9 w 20"/>
                    <a:gd name="T9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9" y="20"/>
                      </a:moveTo>
                      <a:cubicBezTo>
                        <a:pt x="4" y="20"/>
                        <a:pt x="0" y="15"/>
                        <a:pt x="0" y="10"/>
                      </a:cubicBezTo>
                      <a:cubicBezTo>
                        <a:pt x="0" y="4"/>
                        <a:pt x="5" y="0"/>
                        <a:pt x="10" y="0"/>
                      </a:cubicBezTo>
                      <a:cubicBezTo>
                        <a:pt x="16" y="0"/>
                        <a:pt x="20" y="5"/>
                        <a:pt x="20" y="11"/>
                      </a:cubicBezTo>
                      <a:cubicBezTo>
                        <a:pt x="19" y="16"/>
                        <a:pt x="15" y="20"/>
                        <a:pt x="9" y="20"/>
                      </a:cubicBezTo>
                      <a:close/>
                    </a:path>
                  </a:pathLst>
                </a:custGeom>
                <a:noFill/>
                <a:ln w="15875" cap="flat">
                  <a:solidFill>
                    <a:srgbClr val="0070C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46853CA7-060E-4358-A228-C104778A47E6}"/>
                  </a:ext>
                </a:extLst>
              </p:cNvPr>
              <p:cNvGrpSpPr/>
              <p:nvPr/>
            </p:nvGrpSpPr>
            <p:grpSpPr>
              <a:xfrm>
                <a:off x="8232085" y="2110250"/>
                <a:ext cx="1148820" cy="322220"/>
                <a:chOff x="8282885" y="2110250"/>
                <a:chExt cx="1148820" cy="322220"/>
              </a:xfrm>
            </p:grpSpPr>
            <p:grpSp>
              <p:nvGrpSpPr>
                <p:cNvPr id="290" name="Group 289">
                  <a:extLst>
                    <a:ext uri="{FF2B5EF4-FFF2-40B4-BE49-F238E27FC236}">
                      <a16:creationId xmlns:a16="http://schemas.microsoft.com/office/drawing/2014/main" id="{D92C1F4B-7051-4744-8C0B-353A9CBEC3E7}"/>
                    </a:ext>
                  </a:extLst>
                </p:cNvPr>
                <p:cNvGrpSpPr/>
                <p:nvPr/>
              </p:nvGrpSpPr>
              <p:grpSpPr>
                <a:xfrm>
                  <a:off x="8282885" y="2243932"/>
                  <a:ext cx="274408" cy="188532"/>
                  <a:chOff x="1083475" y="4352857"/>
                  <a:chExt cx="545309" cy="374652"/>
                </a:xfrm>
              </p:grpSpPr>
              <p:grpSp>
                <p:nvGrpSpPr>
                  <p:cNvPr id="304" name="Group 303">
                    <a:extLst>
                      <a:ext uri="{FF2B5EF4-FFF2-40B4-BE49-F238E27FC236}">
                        <a16:creationId xmlns:a16="http://schemas.microsoft.com/office/drawing/2014/main" id="{A017AAFD-C63A-469D-A88A-7411C91137DE}"/>
                      </a:ext>
                    </a:extLst>
                  </p:cNvPr>
                  <p:cNvGrpSpPr/>
                  <p:nvPr/>
                </p:nvGrpSpPr>
                <p:grpSpPr>
                  <a:xfrm>
                    <a:off x="1083475" y="4352857"/>
                    <a:ext cx="545309" cy="374652"/>
                    <a:chOff x="1691236" y="428617"/>
                    <a:chExt cx="707044" cy="485778"/>
                  </a:xfrm>
                </p:grpSpPr>
                <p:sp>
                  <p:nvSpPr>
                    <p:cNvPr id="306" name="Rectangle 305">
                      <a:extLst>
                        <a:ext uri="{FF2B5EF4-FFF2-40B4-BE49-F238E27FC236}">
                          <a16:creationId xmlns:a16="http://schemas.microsoft.com/office/drawing/2014/main" id="{9BA99F54-074E-4E1C-8FCF-6377E6BFBFA7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743076" y="428617"/>
                      <a:ext cx="614363" cy="409574"/>
                    </a:xfrm>
                    <a:prstGeom prst="rect">
                      <a:avLst/>
                    </a:prstGeom>
                    <a:noFill/>
                    <a:ln w="15875" cap="flat">
                      <a:solidFill>
                        <a:srgbClr val="0070C0"/>
                      </a:solidFill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none" lIns="0" tIns="0" rIns="18288" bIns="0" numCol="1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5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</a:rPr>
                        <a:t>68</a:t>
                      </a:r>
                    </a:p>
                  </p:txBody>
                </p:sp>
                <p:sp>
                  <p:nvSpPr>
                    <p:cNvPr id="307" name="Rectangle 7">
                      <a:extLst>
                        <a:ext uri="{FF2B5EF4-FFF2-40B4-BE49-F238E27FC236}">
                          <a16:creationId xmlns:a16="http://schemas.microsoft.com/office/drawing/2014/main" id="{4CA7B811-9A23-43B6-9210-1B5D4747E1A0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1691236" y="839275"/>
                      <a:ext cx="707044" cy="75120"/>
                    </a:xfrm>
                    <a:custGeom>
                      <a:avLst/>
                      <a:gdLst>
                        <a:gd name="connsiteX0" fmla="*/ 0 w 800594"/>
                        <a:gd name="connsiteY0" fmla="*/ 0 h 148615"/>
                        <a:gd name="connsiteX1" fmla="*/ 800594 w 800594"/>
                        <a:gd name="connsiteY1" fmla="*/ 0 h 148615"/>
                        <a:gd name="connsiteX2" fmla="*/ 800594 w 800594"/>
                        <a:gd name="connsiteY2" fmla="*/ 148615 h 148615"/>
                        <a:gd name="connsiteX3" fmla="*/ 0 w 800594"/>
                        <a:gd name="connsiteY3" fmla="*/ 148615 h 148615"/>
                        <a:gd name="connsiteX4" fmla="*/ 0 w 800594"/>
                        <a:gd name="connsiteY4" fmla="*/ 0 h 148615"/>
                        <a:gd name="connsiteX0" fmla="*/ 0 w 800594"/>
                        <a:gd name="connsiteY0" fmla="*/ 0 h 154965"/>
                        <a:gd name="connsiteX1" fmla="*/ 800594 w 800594"/>
                        <a:gd name="connsiteY1" fmla="*/ 0 h 154965"/>
                        <a:gd name="connsiteX2" fmla="*/ 800594 w 800594"/>
                        <a:gd name="connsiteY2" fmla="*/ 148615 h 154965"/>
                        <a:gd name="connsiteX3" fmla="*/ 101600 w 800594"/>
                        <a:gd name="connsiteY3" fmla="*/ 154965 h 154965"/>
                        <a:gd name="connsiteX4" fmla="*/ 0 w 800594"/>
                        <a:gd name="connsiteY4" fmla="*/ 0 h 154965"/>
                        <a:gd name="connsiteX0" fmla="*/ 0 w 800594"/>
                        <a:gd name="connsiteY0" fmla="*/ 0 h 154965"/>
                        <a:gd name="connsiteX1" fmla="*/ 800594 w 800594"/>
                        <a:gd name="connsiteY1" fmla="*/ 0 h 154965"/>
                        <a:gd name="connsiteX2" fmla="*/ 679944 w 800594"/>
                        <a:gd name="connsiteY2" fmla="*/ 142265 h 154965"/>
                        <a:gd name="connsiteX3" fmla="*/ 101600 w 800594"/>
                        <a:gd name="connsiteY3" fmla="*/ 154965 h 154965"/>
                        <a:gd name="connsiteX4" fmla="*/ 0 w 800594"/>
                        <a:gd name="connsiteY4" fmla="*/ 0 h 154965"/>
                        <a:gd name="connsiteX0" fmla="*/ 0 w 800594"/>
                        <a:gd name="connsiteY0" fmla="*/ 0 h 161315"/>
                        <a:gd name="connsiteX1" fmla="*/ 800594 w 800594"/>
                        <a:gd name="connsiteY1" fmla="*/ 0 h 161315"/>
                        <a:gd name="connsiteX2" fmla="*/ 692644 w 800594"/>
                        <a:gd name="connsiteY2" fmla="*/ 161315 h 161315"/>
                        <a:gd name="connsiteX3" fmla="*/ 101600 w 800594"/>
                        <a:gd name="connsiteY3" fmla="*/ 154965 h 161315"/>
                        <a:gd name="connsiteX4" fmla="*/ 0 w 800594"/>
                        <a:gd name="connsiteY4" fmla="*/ 0 h 1613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0594" h="161315">
                          <a:moveTo>
                            <a:pt x="0" y="0"/>
                          </a:moveTo>
                          <a:lnTo>
                            <a:pt x="800594" y="0"/>
                          </a:lnTo>
                          <a:lnTo>
                            <a:pt x="692644" y="161315"/>
                          </a:lnTo>
                          <a:lnTo>
                            <a:pt x="101600" y="15496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noFill/>
                    <a:ln w="15875" cap="flat">
                      <a:solidFill>
                        <a:srgbClr val="0070C0"/>
                      </a:solidFill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err="1">
                        <a:ln>
                          <a:noFill/>
                        </a:ln>
                        <a:gradFill>
                          <a:gsLst>
                            <a:gs pos="0">
                              <a:srgbClr val="505050"/>
                            </a:gs>
                            <a:gs pos="100000">
                              <a:srgbClr val="505050"/>
                            </a:gs>
                          </a:gsLst>
                        </a:gradFill>
                        <a:effectLst/>
                        <a:uLnTx/>
                        <a:uFillTx/>
                      </a:endParaRPr>
                    </a:p>
                  </p:txBody>
                </p:sp>
              </p:grpSp>
              <p:sp>
                <p:nvSpPr>
                  <p:cNvPr id="305" name="Oval 304">
                    <a:extLst>
                      <a:ext uri="{FF2B5EF4-FFF2-40B4-BE49-F238E27FC236}">
                        <a16:creationId xmlns:a16="http://schemas.microsoft.com/office/drawing/2014/main" id="{AFA062CC-3B90-4F84-A357-B9417A2A268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453409" y="4463182"/>
                    <a:ext cx="27434" cy="27431"/>
                  </a:xfrm>
                  <a:prstGeom prst="ellipse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</a:gra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291" name="Group 290">
                  <a:extLst>
                    <a:ext uri="{FF2B5EF4-FFF2-40B4-BE49-F238E27FC236}">
                      <a16:creationId xmlns:a16="http://schemas.microsoft.com/office/drawing/2014/main" id="{C5BB4FDB-222B-4E55-9CD5-31EE59D970A2}"/>
                    </a:ext>
                  </a:extLst>
                </p:cNvPr>
                <p:cNvGrpSpPr/>
                <p:nvPr/>
              </p:nvGrpSpPr>
              <p:grpSpPr>
                <a:xfrm>
                  <a:off x="8788364" y="2110250"/>
                  <a:ext cx="113232" cy="322220"/>
                  <a:chOff x="4990745" y="2685850"/>
                  <a:chExt cx="144221" cy="410405"/>
                </a:xfrm>
              </p:grpSpPr>
              <p:sp>
                <p:nvSpPr>
                  <p:cNvPr id="300" name="Freeform 5">
                    <a:extLst>
                      <a:ext uri="{FF2B5EF4-FFF2-40B4-BE49-F238E27FC236}">
                        <a16:creationId xmlns:a16="http://schemas.microsoft.com/office/drawing/2014/main" id="{177CB6EC-4946-490B-80F3-E7D1F87CB35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001398" y="2802730"/>
                    <a:ext cx="122914" cy="293525"/>
                  </a:xfrm>
                  <a:custGeom>
                    <a:avLst/>
                    <a:gdLst>
                      <a:gd name="T0" fmla="*/ 470 w 540"/>
                      <a:gd name="T1" fmla="*/ 84 h 1296"/>
                      <a:gd name="T2" fmla="*/ 266 w 540"/>
                      <a:gd name="T3" fmla="*/ 154 h 1296"/>
                      <a:gd name="T4" fmla="*/ 62 w 540"/>
                      <a:gd name="T5" fmla="*/ 84 h 1296"/>
                      <a:gd name="T6" fmla="*/ 266 w 540"/>
                      <a:gd name="T7" fmla="*/ 14 h 1296"/>
                      <a:gd name="T8" fmla="*/ 470 w 540"/>
                      <a:gd name="T9" fmla="*/ 84 h 1296"/>
                      <a:gd name="T10" fmla="*/ 266 w 540"/>
                      <a:gd name="T11" fmla="*/ 0 h 1296"/>
                      <a:gd name="T12" fmla="*/ 36 w 540"/>
                      <a:gd name="T13" fmla="*/ 82 h 1296"/>
                      <a:gd name="T14" fmla="*/ 266 w 540"/>
                      <a:gd name="T15" fmla="*/ 164 h 1296"/>
                      <a:gd name="T16" fmla="*/ 496 w 540"/>
                      <a:gd name="T17" fmla="*/ 82 h 1296"/>
                      <a:gd name="T18" fmla="*/ 266 w 540"/>
                      <a:gd name="T19" fmla="*/ 0 h 1296"/>
                      <a:gd name="T20" fmla="*/ 36 w 540"/>
                      <a:gd name="T21" fmla="*/ 80 h 1296"/>
                      <a:gd name="T22" fmla="*/ 36 w 540"/>
                      <a:gd name="T23" fmla="*/ 708 h 1296"/>
                      <a:gd name="T24" fmla="*/ 0 w 540"/>
                      <a:gd name="T25" fmla="*/ 1170 h 1296"/>
                      <a:gd name="T26" fmla="*/ 270 w 540"/>
                      <a:gd name="T27" fmla="*/ 1296 h 1296"/>
                      <a:gd name="T28" fmla="*/ 540 w 540"/>
                      <a:gd name="T29" fmla="*/ 1170 h 1296"/>
                      <a:gd name="T30" fmla="*/ 504 w 540"/>
                      <a:gd name="T31" fmla="*/ 652 h 1296"/>
                      <a:gd name="T32" fmla="*/ 496 w 540"/>
                      <a:gd name="T33" fmla="*/ 80 h 1296"/>
                      <a:gd name="T34" fmla="*/ 10 w 540"/>
                      <a:gd name="T35" fmla="*/ 1040 h 1296"/>
                      <a:gd name="T36" fmla="*/ 267 w 540"/>
                      <a:gd name="T37" fmla="*/ 1164 h 1296"/>
                      <a:gd name="T38" fmla="*/ 524 w 540"/>
                      <a:gd name="T39" fmla="*/ 1040 h 1296"/>
                      <a:gd name="T40" fmla="*/ 38 w 540"/>
                      <a:gd name="T41" fmla="*/ 164 h 1296"/>
                      <a:gd name="T42" fmla="*/ 267 w 540"/>
                      <a:gd name="T43" fmla="*/ 250 h 1296"/>
                      <a:gd name="T44" fmla="*/ 496 w 540"/>
                      <a:gd name="T45" fmla="*/ 164 h 129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540" h="1296">
                        <a:moveTo>
                          <a:pt x="470" y="84"/>
                        </a:moveTo>
                        <a:cubicBezTo>
                          <a:pt x="470" y="123"/>
                          <a:pt x="379" y="154"/>
                          <a:pt x="266" y="154"/>
                        </a:cubicBezTo>
                        <a:cubicBezTo>
                          <a:pt x="153" y="154"/>
                          <a:pt x="62" y="123"/>
                          <a:pt x="62" y="84"/>
                        </a:cubicBezTo>
                        <a:cubicBezTo>
                          <a:pt x="62" y="45"/>
                          <a:pt x="153" y="14"/>
                          <a:pt x="266" y="14"/>
                        </a:cubicBezTo>
                        <a:cubicBezTo>
                          <a:pt x="379" y="14"/>
                          <a:pt x="470" y="45"/>
                          <a:pt x="470" y="84"/>
                        </a:cubicBezTo>
                        <a:close/>
                        <a:moveTo>
                          <a:pt x="266" y="0"/>
                        </a:moveTo>
                        <a:cubicBezTo>
                          <a:pt x="139" y="0"/>
                          <a:pt x="36" y="37"/>
                          <a:pt x="36" y="82"/>
                        </a:cubicBezTo>
                        <a:cubicBezTo>
                          <a:pt x="36" y="127"/>
                          <a:pt x="139" y="164"/>
                          <a:pt x="266" y="164"/>
                        </a:cubicBezTo>
                        <a:cubicBezTo>
                          <a:pt x="393" y="164"/>
                          <a:pt x="496" y="127"/>
                          <a:pt x="496" y="82"/>
                        </a:cubicBezTo>
                        <a:cubicBezTo>
                          <a:pt x="496" y="37"/>
                          <a:pt x="393" y="0"/>
                          <a:pt x="266" y="0"/>
                        </a:cubicBezTo>
                        <a:close/>
                        <a:moveTo>
                          <a:pt x="36" y="80"/>
                        </a:moveTo>
                        <a:cubicBezTo>
                          <a:pt x="36" y="80"/>
                          <a:pt x="40" y="640"/>
                          <a:pt x="36" y="708"/>
                        </a:cubicBezTo>
                        <a:cubicBezTo>
                          <a:pt x="32" y="776"/>
                          <a:pt x="0" y="1170"/>
                          <a:pt x="0" y="1170"/>
                        </a:cubicBezTo>
                        <a:cubicBezTo>
                          <a:pt x="0" y="1240"/>
                          <a:pt x="121" y="1296"/>
                          <a:pt x="270" y="1296"/>
                        </a:cubicBezTo>
                        <a:cubicBezTo>
                          <a:pt x="419" y="1296"/>
                          <a:pt x="540" y="1240"/>
                          <a:pt x="540" y="1170"/>
                        </a:cubicBezTo>
                        <a:cubicBezTo>
                          <a:pt x="540" y="1170"/>
                          <a:pt x="504" y="748"/>
                          <a:pt x="504" y="652"/>
                        </a:cubicBezTo>
                        <a:cubicBezTo>
                          <a:pt x="504" y="556"/>
                          <a:pt x="496" y="80"/>
                          <a:pt x="496" y="80"/>
                        </a:cubicBezTo>
                        <a:moveTo>
                          <a:pt x="10" y="1040"/>
                        </a:moveTo>
                        <a:cubicBezTo>
                          <a:pt x="10" y="1108"/>
                          <a:pt x="125" y="1164"/>
                          <a:pt x="267" y="1164"/>
                        </a:cubicBezTo>
                        <a:cubicBezTo>
                          <a:pt x="409" y="1164"/>
                          <a:pt x="524" y="1108"/>
                          <a:pt x="524" y="1040"/>
                        </a:cubicBezTo>
                        <a:moveTo>
                          <a:pt x="38" y="164"/>
                        </a:moveTo>
                        <a:cubicBezTo>
                          <a:pt x="38" y="211"/>
                          <a:pt x="141" y="250"/>
                          <a:pt x="267" y="250"/>
                        </a:cubicBezTo>
                        <a:cubicBezTo>
                          <a:pt x="393" y="250"/>
                          <a:pt x="496" y="211"/>
                          <a:pt x="496" y="164"/>
                        </a:cubicBezTo>
                      </a:path>
                    </a:pathLst>
                  </a:cu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</a:gradFill>
                      <a:effectLst/>
                      <a:uLnTx/>
                      <a:uFillTx/>
                    </a:endParaRPr>
                  </a:p>
                </p:txBody>
              </p:sp>
              <p:grpSp>
                <p:nvGrpSpPr>
                  <p:cNvPr id="301" name="Group 300">
                    <a:extLst>
                      <a:ext uri="{FF2B5EF4-FFF2-40B4-BE49-F238E27FC236}">
                        <a16:creationId xmlns:a16="http://schemas.microsoft.com/office/drawing/2014/main" id="{8FF6857B-9DB9-4D51-A48A-E394B0340089}"/>
                      </a:ext>
                    </a:extLst>
                  </p:cNvPr>
                  <p:cNvGrpSpPr/>
                  <p:nvPr/>
                </p:nvGrpSpPr>
                <p:grpSpPr>
                  <a:xfrm rot="16200000">
                    <a:off x="5024488" y="2652107"/>
                    <a:ext cx="76736" cy="144221"/>
                    <a:chOff x="2866921" y="3947319"/>
                    <a:chExt cx="103684" cy="194866"/>
                  </a:xfrm>
                </p:grpSpPr>
                <p:sp>
                  <p:nvSpPr>
                    <p:cNvPr id="302" name="Oval 5">
                      <a:extLst>
                        <a:ext uri="{FF2B5EF4-FFF2-40B4-BE49-F238E27FC236}">
                          <a16:creationId xmlns:a16="http://schemas.microsoft.com/office/drawing/2014/main" id="{59C13D4F-A18D-41F4-AAB7-EF1EB7EA007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904207" y="3947319"/>
                      <a:ext cx="66398" cy="194866"/>
                    </a:xfrm>
                    <a:custGeom>
                      <a:avLst/>
                      <a:gdLst>
                        <a:gd name="connsiteX0" fmla="*/ 0 w 442913"/>
                        <a:gd name="connsiteY0" fmla="*/ 221457 h 442913"/>
                        <a:gd name="connsiteX1" fmla="*/ 221457 w 442913"/>
                        <a:gd name="connsiteY1" fmla="*/ 0 h 442913"/>
                        <a:gd name="connsiteX2" fmla="*/ 442914 w 442913"/>
                        <a:gd name="connsiteY2" fmla="*/ 221457 h 442913"/>
                        <a:gd name="connsiteX3" fmla="*/ 221457 w 442913"/>
                        <a:gd name="connsiteY3" fmla="*/ 442914 h 442913"/>
                        <a:gd name="connsiteX4" fmla="*/ 0 w 442913"/>
                        <a:gd name="connsiteY4" fmla="*/ 221457 h 442913"/>
                        <a:gd name="connsiteX0" fmla="*/ 0 w 442914"/>
                        <a:gd name="connsiteY0" fmla="*/ 221457 h 442914"/>
                        <a:gd name="connsiteX1" fmla="*/ 221457 w 442914"/>
                        <a:gd name="connsiteY1" fmla="*/ 0 h 442914"/>
                        <a:gd name="connsiteX2" fmla="*/ 442914 w 442914"/>
                        <a:gd name="connsiteY2" fmla="*/ 221457 h 442914"/>
                        <a:gd name="connsiteX3" fmla="*/ 221457 w 442914"/>
                        <a:gd name="connsiteY3" fmla="*/ 442914 h 442914"/>
                        <a:gd name="connsiteX4" fmla="*/ 91440 w 442914"/>
                        <a:gd name="connsiteY4" fmla="*/ 312897 h 442914"/>
                        <a:gd name="connsiteX0" fmla="*/ 165700 w 387157"/>
                        <a:gd name="connsiteY0" fmla="*/ 0 h 442914"/>
                        <a:gd name="connsiteX1" fmla="*/ 387157 w 387157"/>
                        <a:gd name="connsiteY1" fmla="*/ 221457 h 442914"/>
                        <a:gd name="connsiteX2" fmla="*/ 165700 w 387157"/>
                        <a:gd name="connsiteY2" fmla="*/ 442914 h 442914"/>
                        <a:gd name="connsiteX3" fmla="*/ 35683 w 387157"/>
                        <a:gd name="connsiteY3" fmla="*/ 312897 h 442914"/>
                        <a:gd name="connsiteX0" fmla="*/ 0 w 221457"/>
                        <a:gd name="connsiteY0" fmla="*/ 0 h 442914"/>
                        <a:gd name="connsiteX1" fmla="*/ 221457 w 221457"/>
                        <a:gd name="connsiteY1" fmla="*/ 221457 h 442914"/>
                        <a:gd name="connsiteX2" fmla="*/ 0 w 221457"/>
                        <a:gd name="connsiteY2" fmla="*/ 442914 h 442914"/>
                        <a:gd name="connsiteX0" fmla="*/ 0 w 221457"/>
                        <a:gd name="connsiteY0" fmla="*/ 0 h 221457"/>
                        <a:gd name="connsiteX1" fmla="*/ 221457 w 221457"/>
                        <a:gd name="connsiteY1" fmla="*/ 221457 h 221457"/>
                        <a:gd name="connsiteX0" fmla="*/ 0 w 73648"/>
                        <a:gd name="connsiteY0" fmla="*/ 0 h 482457"/>
                        <a:gd name="connsiteX1" fmla="*/ 55366 w 73648"/>
                        <a:gd name="connsiteY1" fmla="*/ 482457 h 482457"/>
                        <a:gd name="connsiteX0" fmla="*/ 0 w 122368"/>
                        <a:gd name="connsiteY0" fmla="*/ 0 h 482457"/>
                        <a:gd name="connsiteX1" fmla="*/ 55366 w 122368"/>
                        <a:gd name="connsiteY1" fmla="*/ 482457 h 482457"/>
                        <a:gd name="connsiteX0" fmla="*/ 0 w 102960"/>
                        <a:gd name="connsiteY0" fmla="*/ 0 h 482457"/>
                        <a:gd name="connsiteX1" fmla="*/ 23730 w 102960"/>
                        <a:gd name="connsiteY1" fmla="*/ 482457 h 482457"/>
                        <a:gd name="connsiteX0" fmla="*/ 0 w 133079"/>
                        <a:gd name="connsiteY0" fmla="*/ 0 h 500253"/>
                        <a:gd name="connsiteX1" fmla="*/ 71184 w 133079"/>
                        <a:gd name="connsiteY1" fmla="*/ 500253 h 500253"/>
                        <a:gd name="connsiteX0" fmla="*/ 0 w 162077"/>
                        <a:gd name="connsiteY0" fmla="*/ 0 h 500253"/>
                        <a:gd name="connsiteX1" fmla="*/ 71184 w 162077"/>
                        <a:gd name="connsiteY1" fmla="*/ 500253 h 500253"/>
                        <a:gd name="connsiteX0" fmla="*/ 0 w 141200"/>
                        <a:gd name="connsiteY0" fmla="*/ 0 h 485421"/>
                        <a:gd name="connsiteX1" fmla="*/ 29661 w 141200"/>
                        <a:gd name="connsiteY1" fmla="*/ 485421 h 485421"/>
                        <a:gd name="connsiteX0" fmla="*/ 0 w 165401"/>
                        <a:gd name="connsiteY0" fmla="*/ 0 h 485421"/>
                        <a:gd name="connsiteX1" fmla="*/ 29661 w 165401"/>
                        <a:gd name="connsiteY1" fmla="*/ 485421 h 485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165401" h="485421">
                          <a:moveTo>
                            <a:pt x="0" y="0"/>
                          </a:moveTo>
                          <a:cubicBezTo>
                            <a:pt x="217216" y="100840"/>
                            <a:pt x="213547" y="361138"/>
                            <a:pt x="29661" y="485421"/>
                          </a:cubicBezTo>
                        </a:path>
                      </a:pathLst>
                    </a:custGeom>
                    <a:noFill/>
                    <a:ln w="15875" cap="flat">
                      <a:solidFill>
                        <a:srgbClr val="0070C0"/>
                      </a:solidFill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err="1">
                        <a:ln>
                          <a:noFill/>
                        </a:ln>
                        <a:gradFill>
                          <a:gsLst>
                            <a:gs pos="0">
                              <a:srgbClr val="505050"/>
                            </a:gs>
                            <a:gs pos="100000">
                              <a:srgbClr val="505050"/>
                            </a:gs>
                          </a:gsLst>
                        </a:gradFill>
                        <a:effectLst/>
                        <a:uLnTx/>
                        <a:uFillTx/>
                      </a:endParaRPr>
                    </a:p>
                  </p:txBody>
                </p:sp>
                <p:sp>
                  <p:nvSpPr>
                    <p:cNvPr id="303" name="Oval 5">
                      <a:extLst>
                        <a:ext uri="{FF2B5EF4-FFF2-40B4-BE49-F238E27FC236}">
                          <a16:creationId xmlns:a16="http://schemas.microsoft.com/office/drawing/2014/main" id="{7F582932-D7B4-4F60-B09A-358DD187593A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2866921" y="3977662"/>
                      <a:ext cx="45720" cy="134180"/>
                    </a:xfrm>
                    <a:custGeom>
                      <a:avLst/>
                      <a:gdLst>
                        <a:gd name="connsiteX0" fmla="*/ 0 w 442913"/>
                        <a:gd name="connsiteY0" fmla="*/ 221457 h 442913"/>
                        <a:gd name="connsiteX1" fmla="*/ 221457 w 442913"/>
                        <a:gd name="connsiteY1" fmla="*/ 0 h 442913"/>
                        <a:gd name="connsiteX2" fmla="*/ 442914 w 442913"/>
                        <a:gd name="connsiteY2" fmla="*/ 221457 h 442913"/>
                        <a:gd name="connsiteX3" fmla="*/ 221457 w 442913"/>
                        <a:gd name="connsiteY3" fmla="*/ 442914 h 442913"/>
                        <a:gd name="connsiteX4" fmla="*/ 0 w 442913"/>
                        <a:gd name="connsiteY4" fmla="*/ 221457 h 442913"/>
                        <a:gd name="connsiteX0" fmla="*/ 0 w 442914"/>
                        <a:gd name="connsiteY0" fmla="*/ 221457 h 442914"/>
                        <a:gd name="connsiteX1" fmla="*/ 221457 w 442914"/>
                        <a:gd name="connsiteY1" fmla="*/ 0 h 442914"/>
                        <a:gd name="connsiteX2" fmla="*/ 442914 w 442914"/>
                        <a:gd name="connsiteY2" fmla="*/ 221457 h 442914"/>
                        <a:gd name="connsiteX3" fmla="*/ 221457 w 442914"/>
                        <a:gd name="connsiteY3" fmla="*/ 442914 h 442914"/>
                        <a:gd name="connsiteX4" fmla="*/ 91440 w 442914"/>
                        <a:gd name="connsiteY4" fmla="*/ 312897 h 442914"/>
                        <a:gd name="connsiteX0" fmla="*/ 165700 w 387157"/>
                        <a:gd name="connsiteY0" fmla="*/ 0 h 442914"/>
                        <a:gd name="connsiteX1" fmla="*/ 387157 w 387157"/>
                        <a:gd name="connsiteY1" fmla="*/ 221457 h 442914"/>
                        <a:gd name="connsiteX2" fmla="*/ 165700 w 387157"/>
                        <a:gd name="connsiteY2" fmla="*/ 442914 h 442914"/>
                        <a:gd name="connsiteX3" fmla="*/ 35683 w 387157"/>
                        <a:gd name="connsiteY3" fmla="*/ 312897 h 442914"/>
                        <a:gd name="connsiteX0" fmla="*/ 0 w 221457"/>
                        <a:gd name="connsiteY0" fmla="*/ 0 h 442914"/>
                        <a:gd name="connsiteX1" fmla="*/ 221457 w 221457"/>
                        <a:gd name="connsiteY1" fmla="*/ 221457 h 442914"/>
                        <a:gd name="connsiteX2" fmla="*/ 0 w 221457"/>
                        <a:gd name="connsiteY2" fmla="*/ 442914 h 442914"/>
                        <a:gd name="connsiteX0" fmla="*/ 0 w 221457"/>
                        <a:gd name="connsiteY0" fmla="*/ 0 h 221457"/>
                        <a:gd name="connsiteX1" fmla="*/ 221457 w 221457"/>
                        <a:gd name="connsiteY1" fmla="*/ 221457 h 221457"/>
                        <a:gd name="connsiteX0" fmla="*/ 0 w 73648"/>
                        <a:gd name="connsiteY0" fmla="*/ 0 h 482457"/>
                        <a:gd name="connsiteX1" fmla="*/ 55366 w 73648"/>
                        <a:gd name="connsiteY1" fmla="*/ 482457 h 482457"/>
                        <a:gd name="connsiteX0" fmla="*/ 0 w 122368"/>
                        <a:gd name="connsiteY0" fmla="*/ 0 h 482457"/>
                        <a:gd name="connsiteX1" fmla="*/ 55366 w 122368"/>
                        <a:gd name="connsiteY1" fmla="*/ 482457 h 482457"/>
                        <a:gd name="connsiteX0" fmla="*/ 0 w 102960"/>
                        <a:gd name="connsiteY0" fmla="*/ 0 h 482457"/>
                        <a:gd name="connsiteX1" fmla="*/ 23730 w 102960"/>
                        <a:gd name="connsiteY1" fmla="*/ 482457 h 482457"/>
                        <a:gd name="connsiteX0" fmla="*/ 0 w 133079"/>
                        <a:gd name="connsiteY0" fmla="*/ 0 h 500253"/>
                        <a:gd name="connsiteX1" fmla="*/ 71184 w 133079"/>
                        <a:gd name="connsiteY1" fmla="*/ 500253 h 500253"/>
                        <a:gd name="connsiteX0" fmla="*/ 0 w 162077"/>
                        <a:gd name="connsiteY0" fmla="*/ 0 h 500253"/>
                        <a:gd name="connsiteX1" fmla="*/ 71184 w 162077"/>
                        <a:gd name="connsiteY1" fmla="*/ 500253 h 500253"/>
                        <a:gd name="connsiteX0" fmla="*/ 0 w 141200"/>
                        <a:gd name="connsiteY0" fmla="*/ 0 h 485421"/>
                        <a:gd name="connsiteX1" fmla="*/ 29661 w 141200"/>
                        <a:gd name="connsiteY1" fmla="*/ 485421 h 485421"/>
                        <a:gd name="connsiteX0" fmla="*/ 0 w 165401"/>
                        <a:gd name="connsiteY0" fmla="*/ 0 h 485421"/>
                        <a:gd name="connsiteX1" fmla="*/ 29661 w 165401"/>
                        <a:gd name="connsiteY1" fmla="*/ 485421 h 4854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</a:cxnLst>
                      <a:rect l="l" t="t" r="r" b="b"/>
                      <a:pathLst>
                        <a:path w="165401" h="485421">
                          <a:moveTo>
                            <a:pt x="0" y="0"/>
                          </a:moveTo>
                          <a:cubicBezTo>
                            <a:pt x="217216" y="100840"/>
                            <a:pt x="213547" y="361138"/>
                            <a:pt x="29661" y="485421"/>
                          </a:cubicBezTo>
                        </a:path>
                      </a:pathLst>
                    </a:custGeom>
                    <a:noFill/>
                    <a:ln w="15875" cap="flat">
                      <a:solidFill>
                        <a:srgbClr val="0070C0"/>
                      </a:solidFill>
                      <a:prstDash val="solid"/>
                      <a:miter lim="800000"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0" cap="none" spc="0" normalizeH="0" baseline="0" noProof="0" err="1">
                        <a:ln>
                          <a:noFill/>
                        </a:ln>
                        <a:gradFill>
                          <a:gsLst>
                            <a:gs pos="0">
                              <a:srgbClr val="505050"/>
                            </a:gs>
                            <a:gs pos="100000">
                              <a:srgbClr val="505050"/>
                            </a:gs>
                          </a:gsLst>
                        </a:gradFill>
                        <a:effectLst/>
                        <a:uLnTx/>
                        <a:uFillTx/>
                      </a:endParaRPr>
                    </a:p>
                  </p:txBody>
                </p:sp>
              </p:grpSp>
            </p:grpSp>
            <p:grpSp>
              <p:nvGrpSpPr>
                <p:cNvPr id="292" name="Group 291">
                  <a:extLst>
                    <a:ext uri="{FF2B5EF4-FFF2-40B4-BE49-F238E27FC236}">
                      <a16:creationId xmlns:a16="http://schemas.microsoft.com/office/drawing/2014/main" id="{6F29B256-FF87-466C-A2F5-3A4451D84257}"/>
                    </a:ext>
                  </a:extLst>
                </p:cNvPr>
                <p:cNvGrpSpPr/>
                <p:nvPr/>
              </p:nvGrpSpPr>
              <p:grpSpPr>
                <a:xfrm>
                  <a:off x="9132666" y="2191164"/>
                  <a:ext cx="299039" cy="241300"/>
                  <a:chOff x="12756927" y="4506685"/>
                  <a:chExt cx="2622773" cy="2116365"/>
                </a:xfrm>
              </p:grpSpPr>
              <p:sp>
                <p:nvSpPr>
                  <p:cNvPr id="293" name="Rectangle 292">
                    <a:extLst>
                      <a:ext uri="{FF2B5EF4-FFF2-40B4-BE49-F238E27FC236}">
                        <a16:creationId xmlns:a16="http://schemas.microsoft.com/office/drawing/2014/main" id="{AB8F7B01-F261-4537-A238-0D47F02C663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2756927" y="5029200"/>
                    <a:ext cx="2606898" cy="1581150"/>
                  </a:xfrm>
                  <a:prstGeom prst="rect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</a:gradFill>
                      <a:effectLst/>
                      <a:uLnTx/>
                      <a:uFillTx/>
                    </a:endParaRPr>
                  </a:p>
                </p:txBody>
              </p:sp>
              <p:cxnSp>
                <p:nvCxnSpPr>
                  <p:cNvPr id="294" name="Straight Connector 293">
                    <a:extLst>
                      <a:ext uri="{FF2B5EF4-FFF2-40B4-BE49-F238E27FC236}">
                        <a16:creationId xmlns:a16="http://schemas.microsoft.com/office/drawing/2014/main" id="{0514DAC5-A98D-4A77-99A4-D0319273F6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060376" y="5029200"/>
                    <a:ext cx="0" cy="1593850"/>
                  </a:xfrm>
                  <a:prstGeom prst="line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295" name="Straight Connector 294">
                    <a:extLst>
                      <a:ext uri="{FF2B5EF4-FFF2-40B4-BE49-F238E27FC236}">
                        <a16:creationId xmlns:a16="http://schemas.microsoft.com/office/drawing/2014/main" id="{11ADF116-F35D-4740-8285-E2EB057CB8B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058900" y="5422900"/>
                    <a:ext cx="1320800" cy="0"/>
                  </a:xfrm>
                  <a:prstGeom prst="line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296" name="Straight Connector 295">
                    <a:extLst>
                      <a:ext uri="{FF2B5EF4-FFF2-40B4-BE49-F238E27FC236}">
                        <a16:creationId xmlns:a16="http://schemas.microsoft.com/office/drawing/2014/main" id="{7FC88116-A420-44BD-92D9-B12F771D43D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268450" y="5683250"/>
                    <a:ext cx="869950" cy="0"/>
                  </a:xfrm>
                  <a:prstGeom prst="line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sp>
                <p:nvSpPr>
                  <p:cNvPr id="297" name="Rectangle 296">
                    <a:extLst>
                      <a:ext uri="{FF2B5EF4-FFF2-40B4-BE49-F238E27FC236}">
                        <a16:creationId xmlns:a16="http://schemas.microsoft.com/office/drawing/2014/main" id="{6460F82E-9050-4BC7-856E-B2549B65380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4280927" y="5861050"/>
                    <a:ext cx="871987" cy="528882"/>
                  </a:xfrm>
                  <a:prstGeom prst="rect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</a:gra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98" name="Oval 101">
                    <a:extLst>
                      <a:ext uri="{FF2B5EF4-FFF2-40B4-BE49-F238E27FC236}">
                        <a16:creationId xmlns:a16="http://schemas.microsoft.com/office/drawing/2014/main" id="{89E0884E-FBD1-4A37-8F34-0987910F54C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13099041" y="4506685"/>
                    <a:ext cx="454821" cy="254723"/>
                  </a:xfrm>
                  <a:custGeom>
                    <a:avLst/>
                    <a:gdLst>
                      <a:gd name="connsiteX0" fmla="*/ 0 w 868680"/>
                      <a:gd name="connsiteY0" fmla="*/ 434340 h 868680"/>
                      <a:gd name="connsiteX1" fmla="*/ 434340 w 868680"/>
                      <a:gd name="connsiteY1" fmla="*/ 0 h 868680"/>
                      <a:gd name="connsiteX2" fmla="*/ 868680 w 868680"/>
                      <a:gd name="connsiteY2" fmla="*/ 434340 h 868680"/>
                      <a:gd name="connsiteX3" fmla="*/ 434340 w 868680"/>
                      <a:gd name="connsiteY3" fmla="*/ 868680 h 868680"/>
                      <a:gd name="connsiteX4" fmla="*/ 0 w 868680"/>
                      <a:gd name="connsiteY4" fmla="*/ 434340 h 868680"/>
                      <a:gd name="connsiteX0" fmla="*/ 434340 w 868680"/>
                      <a:gd name="connsiteY0" fmla="*/ 868680 h 960120"/>
                      <a:gd name="connsiteX1" fmla="*/ 0 w 868680"/>
                      <a:gd name="connsiteY1" fmla="*/ 434340 h 960120"/>
                      <a:gd name="connsiteX2" fmla="*/ 434340 w 868680"/>
                      <a:gd name="connsiteY2" fmla="*/ 0 h 960120"/>
                      <a:gd name="connsiteX3" fmla="*/ 868680 w 868680"/>
                      <a:gd name="connsiteY3" fmla="*/ 434340 h 960120"/>
                      <a:gd name="connsiteX4" fmla="*/ 525780 w 868680"/>
                      <a:gd name="connsiteY4" fmla="*/ 960120 h 960120"/>
                      <a:gd name="connsiteX0" fmla="*/ 434340 w 868680"/>
                      <a:gd name="connsiteY0" fmla="*/ 868680 h 868680"/>
                      <a:gd name="connsiteX1" fmla="*/ 0 w 868680"/>
                      <a:gd name="connsiteY1" fmla="*/ 434340 h 868680"/>
                      <a:gd name="connsiteX2" fmla="*/ 434340 w 868680"/>
                      <a:gd name="connsiteY2" fmla="*/ 0 h 868680"/>
                      <a:gd name="connsiteX3" fmla="*/ 868680 w 868680"/>
                      <a:gd name="connsiteY3" fmla="*/ 434340 h 868680"/>
                      <a:gd name="connsiteX0" fmla="*/ 0 w 868680"/>
                      <a:gd name="connsiteY0" fmla="*/ 434340 h 434340"/>
                      <a:gd name="connsiteX1" fmla="*/ 434340 w 868680"/>
                      <a:gd name="connsiteY1" fmla="*/ 0 h 434340"/>
                      <a:gd name="connsiteX2" fmla="*/ 868680 w 868680"/>
                      <a:gd name="connsiteY2" fmla="*/ 434340 h 434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868680" h="434340">
                        <a:moveTo>
                          <a:pt x="0" y="434340"/>
                        </a:moveTo>
                        <a:cubicBezTo>
                          <a:pt x="0" y="194461"/>
                          <a:pt x="194461" y="0"/>
                          <a:pt x="434340" y="0"/>
                        </a:cubicBezTo>
                        <a:cubicBezTo>
                          <a:pt x="674219" y="0"/>
                          <a:pt x="868680" y="194461"/>
                          <a:pt x="868680" y="434340"/>
                        </a:cubicBezTo>
                      </a:path>
                    </a:pathLst>
                  </a:cu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505050"/>
                          </a:gs>
                          <a:gs pos="100000">
                            <a:srgbClr val="505050"/>
                          </a:gs>
                        </a:gsLst>
                      </a:gradFill>
                      <a:effectLst/>
                      <a:uLnTx/>
                      <a:uFillTx/>
                    </a:endParaRPr>
                  </a:p>
                </p:txBody>
              </p:sp>
              <p:cxnSp>
                <p:nvCxnSpPr>
                  <p:cNvPr id="299" name="Straight Connector 298">
                    <a:extLst>
                      <a:ext uri="{FF2B5EF4-FFF2-40B4-BE49-F238E27FC236}">
                        <a16:creationId xmlns:a16="http://schemas.microsoft.com/office/drawing/2014/main" id="{31CDEC24-C25A-4C5B-ABDE-25782A65E7A9}"/>
                      </a:ext>
                    </a:extLst>
                  </p:cNvPr>
                  <p:cNvCxnSpPr>
                    <a:stCxn id="298" idx="0"/>
                  </p:cNvCxnSpPr>
                  <p:nvPr/>
                </p:nvCxnSpPr>
                <p:spPr>
                  <a:xfrm flipH="1">
                    <a:off x="13096658" y="4761408"/>
                    <a:ext cx="2383" cy="270167"/>
                  </a:xfrm>
                  <a:prstGeom prst="line">
                    <a:avLst/>
                  </a:prstGeom>
                  <a:noFill/>
                  <a:ln w="15875" cap="flat">
                    <a:solidFill>
                      <a:srgbClr val="0070C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</p:grpSp>
          </p:grpSp>
          <p:sp>
            <p:nvSpPr>
              <p:cNvPr id="289" name="monitor_2">
                <a:extLst>
                  <a:ext uri="{FF2B5EF4-FFF2-40B4-BE49-F238E27FC236}">
                    <a16:creationId xmlns:a16="http://schemas.microsoft.com/office/drawing/2014/main" id="{2E670BBD-2EBD-4C7D-93D9-D0B433F988CF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418534" y="1852707"/>
                <a:ext cx="279793" cy="214432"/>
              </a:xfrm>
              <a:custGeom>
                <a:avLst/>
                <a:gdLst>
                  <a:gd name="T0" fmla="*/ 244 w 244"/>
                  <a:gd name="T1" fmla="*/ 67 h 187"/>
                  <a:gd name="T2" fmla="*/ 244 w 244"/>
                  <a:gd name="T3" fmla="*/ 151 h 187"/>
                  <a:gd name="T4" fmla="*/ 0 w 244"/>
                  <a:gd name="T5" fmla="*/ 151 h 187"/>
                  <a:gd name="T6" fmla="*/ 0 w 244"/>
                  <a:gd name="T7" fmla="*/ 0 h 187"/>
                  <a:gd name="T8" fmla="*/ 244 w 244"/>
                  <a:gd name="T9" fmla="*/ 0 h 187"/>
                  <a:gd name="T10" fmla="*/ 244 w 244"/>
                  <a:gd name="T11" fmla="*/ 67 h 187"/>
                  <a:gd name="T12" fmla="*/ 122 w 244"/>
                  <a:gd name="T13" fmla="*/ 151 h 187"/>
                  <a:gd name="T14" fmla="*/ 122 w 244"/>
                  <a:gd name="T15" fmla="*/ 187 h 187"/>
                  <a:gd name="T16" fmla="*/ 73 w 244"/>
                  <a:gd name="T17" fmla="*/ 187 h 187"/>
                  <a:gd name="T18" fmla="*/ 171 w 244"/>
                  <a:gd name="T19" fmla="*/ 187 h 187"/>
                  <a:gd name="T20" fmla="*/ 23 w 244"/>
                  <a:gd name="T21" fmla="*/ 126 h 187"/>
                  <a:gd name="T22" fmla="*/ 221 w 244"/>
                  <a:gd name="T23" fmla="*/ 126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4" h="187">
                    <a:moveTo>
                      <a:pt x="244" y="67"/>
                    </a:moveTo>
                    <a:lnTo>
                      <a:pt x="244" y="151"/>
                    </a:lnTo>
                    <a:lnTo>
                      <a:pt x="0" y="151"/>
                    </a:lnTo>
                    <a:lnTo>
                      <a:pt x="0" y="0"/>
                    </a:lnTo>
                    <a:lnTo>
                      <a:pt x="244" y="0"/>
                    </a:lnTo>
                    <a:lnTo>
                      <a:pt x="244" y="67"/>
                    </a:lnTo>
                    <a:moveTo>
                      <a:pt x="122" y="151"/>
                    </a:moveTo>
                    <a:lnTo>
                      <a:pt x="122" y="187"/>
                    </a:lnTo>
                    <a:moveTo>
                      <a:pt x="73" y="187"/>
                    </a:moveTo>
                    <a:lnTo>
                      <a:pt x="171" y="187"/>
                    </a:lnTo>
                    <a:moveTo>
                      <a:pt x="23" y="126"/>
                    </a:moveTo>
                    <a:lnTo>
                      <a:pt x="221" y="126"/>
                    </a:ln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D113319-591E-44CE-8A58-85122DF3767B}"/>
              </a:ext>
            </a:extLst>
          </p:cNvPr>
          <p:cNvGrpSpPr/>
          <p:nvPr/>
        </p:nvGrpSpPr>
        <p:grpSpPr>
          <a:xfrm>
            <a:off x="6514037" y="4176171"/>
            <a:ext cx="2320766" cy="2196564"/>
            <a:chOff x="6514037" y="4176171"/>
            <a:chExt cx="2320766" cy="2196564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A8592E53-8CAD-4DF1-89B8-C87887108B11}"/>
                </a:ext>
              </a:extLst>
            </p:cNvPr>
            <p:cNvSpPr/>
            <p:nvPr/>
          </p:nvSpPr>
          <p:spPr bwMode="auto">
            <a:xfrm>
              <a:off x="6514037" y="5878485"/>
              <a:ext cx="2320766" cy="494250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4008" tIns="36576" rIns="64008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Connected</a:t>
              </a:r>
              <a:b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</a:br>
              <a:r>
                <a:rPr kumimoji="0" lang="en-US" sz="1600" b="1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Segoe UI" pitchFamily="34" charset="0"/>
                </a:rPr>
                <a:t>Retail</a:t>
              </a:r>
            </a:p>
          </p:txBody>
        </p:sp>
        <p:pic>
          <p:nvPicPr>
            <p:cNvPr id="223" name="Office">
              <a:extLst>
                <a:ext uri="{FF2B5EF4-FFF2-40B4-BE49-F238E27FC236}">
                  <a16:creationId xmlns:a16="http://schemas.microsoft.com/office/drawing/2014/main" id="{6CAB4929-0845-4B50-837E-DDCF086D971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514038" y="4176171"/>
              <a:ext cx="2231329" cy="1597290"/>
            </a:xfrm>
            <a:prstGeom prst="rect">
              <a:avLst/>
            </a:prstGeom>
          </p:spPr>
        </p:pic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4CEEBD96-3AA3-40FC-8F43-145D0EFEB46B}"/>
                </a:ext>
              </a:extLst>
            </p:cNvPr>
            <p:cNvGrpSpPr/>
            <p:nvPr/>
          </p:nvGrpSpPr>
          <p:grpSpPr>
            <a:xfrm>
              <a:off x="6732252" y="5278005"/>
              <a:ext cx="1856629" cy="290601"/>
              <a:chOff x="7876815" y="4942399"/>
              <a:chExt cx="1856629" cy="290601"/>
            </a:xfrm>
          </p:grpSpPr>
          <p:sp>
            <p:nvSpPr>
              <p:cNvPr id="311" name="light_2">
                <a:extLst>
                  <a:ext uri="{FF2B5EF4-FFF2-40B4-BE49-F238E27FC236}">
                    <a16:creationId xmlns:a16="http://schemas.microsoft.com/office/drawing/2014/main" id="{E8F5833D-D525-4E56-A8E6-CD22F45B27B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7876815" y="4944992"/>
                <a:ext cx="160764" cy="285414"/>
              </a:xfrm>
              <a:custGeom>
                <a:avLst/>
                <a:gdLst>
                  <a:gd name="T0" fmla="*/ 166 w 190"/>
                  <a:gd name="T1" fmla="*/ 160 h 338"/>
                  <a:gd name="T2" fmla="*/ 143 w 190"/>
                  <a:gd name="T3" fmla="*/ 222 h 338"/>
                  <a:gd name="T4" fmla="*/ 46 w 190"/>
                  <a:gd name="T5" fmla="*/ 222 h 338"/>
                  <a:gd name="T6" fmla="*/ 26 w 190"/>
                  <a:gd name="T7" fmla="*/ 164 h 338"/>
                  <a:gd name="T8" fmla="*/ 20 w 190"/>
                  <a:gd name="T9" fmla="*/ 155 h 338"/>
                  <a:gd name="T10" fmla="*/ 0 w 190"/>
                  <a:gd name="T11" fmla="*/ 95 h 338"/>
                  <a:gd name="T12" fmla="*/ 95 w 190"/>
                  <a:gd name="T13" fmla="*/ 0 h 338"/>
                  <a:gd name="T14" fmla="*/ 190 w 190"/>
                  <a:gd name="T15" fmla="*/ 95 h 338"/>
                  <a:gd name="T16" fmla="*/ 170 w 190"/>
                  <a:gd name="T17" fmla="*/ 153 h 338"/>
                  <a:gd name="T18" fmla="*/ 166 w 190"/>
                  <a:gd name="T19" fmla="*/ 160 h 338"/>
                  <a:gd name="T20" fmla="*/ 46 w 190"/>
                  <a:gd name="T21" fmla="*/ 264 h 338"/>
                  <a:gd name="T22" fmla="*/ 143 w 190"/>
                  <a:gd name="T23" fmla="*/ 264 h 338"/>
                  <a:gd name="T24" fmla="*/ 46 w 190"/>
                  <a:gd name="T25" fmla="*/ 302 h 338"/>
                  <a:gd name="T26" fmla="*/ 143 w 190"/>
                  <a:gd name="T27" fmla="*/ 302 h 338"/>
                  <a:gd name="T28" fmla="*/ 58 w 190"/>
                  <a:gd name="T29" fmla="*/ 338 h 338"/>
                  <a:gd name="T30" fmla="*/ 132 w 190"/>
                  <a:gd name="T31" fmla="*/ 338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0" h="338">
                    <a:moveTo>
                      <a:pt x="166" y="160"/>
                    </a:moveTo>
                    <a:cubicBezTo>
                      <a:pt x="144" y="194"/>
                      <a:pt x="143" y="222"/>
                      <a:pt x="143" y="222"/>
                    </a:cubicBezTo>
                    <a:cubicBezTo>
                      <a:pt x="46" y="222"/>
                      <a:pt x="46" y="222"/>
                      <a:pt x="46" y="222"/>
                    </a:cubicBezTo>
                    <a:cubicBezTo>
                      <a:pt x="48" y="205"/>
                      <a:pt x="26" y="164"/>
                      <a:pt x="26" y="164"/>
                    </a:cubicBezTo>
                    <a:cubicBezTo>
                      <a:pt x="20" y="155"/>
                      <a:pt x="20" y="155"/>
                      <a:pt x="20" y="155"/>
                    </a:cubicBezTo>
                    <a:cubicBezTo>
                      <a:pt x="6" y="138"/>
                      <a:pt x="0" y="119"/>
                      <a:pt x="0" y="95"/>
                    </a:cubicBezTo>
                    <a:cubicBezTo>
                      <a:pt x="0" y="42"/>
                      <a:pt x="42" y="0"/>
                      <a:pt x="95" y="0"/>
                    </a:cubicBezTo>
                    <a:cubicBezTo>
                      <a:pt x="148" y="0"/>
                      <a:pt x="190" y="42"/>
                      <a:pt x="190" y="95"/>
                    </a:cubicBezTo>
                    <a:cubicBezTo>
                      <a:pt x="190" y="119"/>
                      <a:pt x="184" y="137"/>
                      <a:pt x="170" y="153"/>
                    </a:cubicBezTo>
                    <a:lnTo>
                      <a:pt x="166" y="160"/>
                    </a:lnTo>
                    <a:close/>
                    <a:moveTo>
                      <a:pt x="46" y="264"/>
                    </a:moveTo>
                    <a:cubicBezTo>
                      <a:pt x="143" y="264"/>
                      <a:pt x="143" y="264"/>
                      <a:pt x="143" y="264"/>
                    </a:cubicBezTo>
                    <a:moveTo>
                      <a:pt x="46" y="302"/>
                    </a:moveTo>
                    <a:cubicBezTo>
                      <a:pt x="143" y="302"/>
                      <a:pt x="143" y="302"/>
                      <a:pt x="143" y="302"/>
                    </a:cubicBezTo>
                    <a:moveTo>
                      <a:pt x="58" y="338"/>
                    </a:moveTo>
                    <a:cubicBezTo>
                      <a:pt x="132" y="338"/>
                      <a:pt x="132" y="338"/>
                      <a:pt x="132" y="338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312" name="people_10">
                <a:extLst>
                  <a:ext uri="{FF2B5EF4-FFF2-40B4-BE49-F238E27FC236}">
                    <a16:creationId xmlns:a16="http://schemas.microsoft.com/office/drawing/2014/main" id="{B8456207-17DD-45F2-BD80-5538A65353EC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198446" y="4942399"/>
                <a:ext cx="274727" cy="290601"/>
              </a:xfrm>
              <a:custGeom>
                <a:avLst/>
                <a:gdLst>
                  <a:gd name="T0" fmla="*/ 24 w 310"/>
                  <a:gd name="T1" fmla="*/ 190 h 328"/>
                  <a:gd name="T2" fmla="*/ 80 w 310"/>
                  <a:gd name="T3" fmla="*/ 134 h 328"/>
                  <a:gd name="T4" fmla="*/ 136 w 310"/>
                  <a:gd name="T5" fmla="*/ 190 h 328"/>
                  <a:gd name="T6" fmla="*/ 80 w 310"/>
                  <a:gd name="T7" fmla="*/ 246 h 328"/>
                  <a:gd name="T8" fmla="*/ 24 w 310"/>
                  <a:gd name="T9" fmla="*/ 190 h 328"/>
                  <a:gd name="T10" fmla="*/ 163 w 310"/>
                  <a:gd name="T11" fmla="*/ 328 h 328"/>
                  <a:gd name="T12" fmla="*/ 81 w 310"/>
                  <a:gd name="T13" fmla="*/ 246 h 328"/>
                  <a:gd name="T14" fmla="*/ 0 w 310"/>
                  <a:gd name="T15" fmla="*/ 328 h 328"/>
                  <a:gd name="T16" fmla="*/ 217 w 310"/>
                  <a:gd name="T17" fmla="*/ 112 h 328"/>
                  <a:gd name="T18" fmla="*/ 273 w 310"/>
                  <a:gd name="T19" fmla="*/ 56 h 328"/>
                  <a:gd name="T20" fmla="*/ 217 w 310"/>
                  <a:gd name="T21" fmla="*/ 0 h 328"/>
                  <a:gd name="T22" fmla="*/ 161 w 310"/>
                  <a:gd name="T23" fmla="*/ 56 h 328"/>
                  <a:gd name="T24" fmla="*/ 217 w 310"/>
                  <a:gd name="T25" fmla="*/ 112 h 328"/>
                  <a:gd name="T26" fmla="*/ 300 w 310"/>
                  <a:gd name="T27" fmla="*/ 194 h 328"/>
                  <a:gd name="T28" fmla="*/ 218 w 310"/>
                  <a:gd name="T29" fmla="*/ 112 h 328"/>
                  <a:gd name="T30" fmla="*/ 136 w 310"/>
                  <a:gd name="T31" fmla="*/ 194 h 328"/>
                  <a:gd name="T32" fmla="*/ 247 w 310"/>
                  <a:gd name="T33" fmla="*/ 328 h 328"/>
                  <a:gd name="T34" fmla="*/ 310 w 310"/>
                  <a:gd name="T35" fmla="*/ 265 h 328"/>
                  <a:gd name="T36" fmla="*/ 247 w 310"/>
                  <a:gd name="T37" fmla="*/ 202 h 328"/>
                  <a:gd name="T38" fmla="*/ 184 w 310"/>
                  <a:gd name="T39" fmla="*/ 265 h 328"/>
                  <a:gd name="T40" fmla="*/ 247 w 310"/>
                  <a:gd name="T41" fmla="*/ 328 h 328"/>
                  <a:gd name="T42" fmla="*/ 247 w 310"/>
                  <a:gd name="T43" fmla="*/ 230 h 328"/>
                  <a:gd name="T44" fmla="*/ 247 w 310"/>
                  <a:gd name="T45" fmla="*/ 265 h 328"/>
                  <a:gd name="T46" fmla="*/ 280 w 310"/>
                  <a:gd name="T47" fmla="*/ 265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0" h="328">
                    <a:moveTo>
                      <a:pt x="24" y="190"/>
                    </a:moveTo>
                    <a:cubicBezTo>
                      <a:pt x="24" y="159"/>
                      <a:pt x="49" y="134"/>
                      <a:pt x="80" y="134"/>
                    </a:cubicBezTo>
                    <a:cubicBezTo>
                      <a:pt x="111" y="134"/>
                      <a:pt x="136" y="159"/>
                      <a:pt x="136" y="190"/>
                    </a:cubicBezTo>
                    <a:cubicBezTo>
                      <a:pt x="136" y="221"/>
                      <a:pt x="111" y="246"/>
                      <a:pt x="80" y="246"/>
                    </a:cubicBezTo>
                    <a:cubicBezTo>
                      <a:pt x="49" y="246"/>
                      <a:pt x="24" y="221"/>
                      <a:pt x="24" y="190"/>
                    </a:cubicBezTo>
                    <a:close/>
                    <a:moveTo>
                      <a:pt x="163" y="328"/>
                    </a:moveTo>
                    <a:cubicBezTo>
                      <a:pt x="163" y="283"/>
                      <a:pt x="127" y="246"/>
                      <a:pt x="81" y="246"/>
                    </a:cubicBezTo>
                    <a:cubicBezTo>
                      <a:pt x="36" y="246"/>
                      <a:pt x="0" y="283"/>
                      <a:pt x="0" y="328"/>
                    </a:cubicBezTo>
                    <a:moveTo>
                      <a:pt x="217" y="112"/>
                    </a:moveTo>
                    <a:cubicBezTo>
                      <a:pt x="248" y="112"/>
                      <a:pt x="273" y="87"/>
                      <a:pt x="273" y="56"/>
                    </a:cubicBezTo>
                    <a:cubicBezTo>
                      <a:pt x="273" y="25"/>
                      <a:pt x="248" y="0"/>
                      <a:pt x="217" y="0"/>
                    </a:cubicBezTo>
                    <a:cubicBezTo>
                      <a:pt x="186" y="0"/>
                      <a:pt x="161" y="25"/>
                      <a:pt x="161" y="56"/>
                    </a:cubicBezTo>
                    <a:cubicBezTo>
                      <a:pt x="161" y="87"/>
                      <a:pt x="186" y="112"/>
                      <a:pt x="217" y="112"/>
                    </a:cubicBezTo>
                    <a:close/>
                    <a:moveTo>
                      <a:pt x="300" y="194"/>
                    </a:moveTo>
                    <a:cubicBezTo>
                      <a:pt x="300" y="149"/>
                      <a:pt x="263" y="112"/>
                      <a:pt x="218" y="112"/>
                    </a:cubicBezTo>
                    <a:cubicBezTo>
                      <a:pt x="173" y="112"/>
                      <a:pt x="136" y="149"/>
                      <a:pt x="136" y="194"/>
                    </a:cubicBezTo>
                    <a:moveTo>
                      <a:pt x="247" y="328"/>
                    </a:moveTo>
                    <a:cubicBezTo>
                      <a:pt x="281" y="328"/>
                      <a:pt x="310" y="300"/>
                      <a:pt x="310" y="265"/>
                    </a:cubicBezTo>
                    <a:cubicBezTo>
                      <a:pt x="310" y="230"/>
                      <a:pt x="281" y="202"/>
                      <a:pt x="247" y="202"/>
                    </a:cubicBezTo>
                    <a:cubicBezTo>
                      <a:pt x="212" y="202"/>
                      <a:pt x="184" y="230"/>
                      <a:pt x="184" y="265"/>
                    </a:cubicBezTo>
                    <a:cubicBezTo>
                      <a:pt x="184" y="300"/>
                      <a:pt x="212" y="328"/>
                      <a:pt x="247" y="328"/>
                    </a:cubicBezTo>
                    <a:close/>
                    <a:moveTo>
                      <a:pt x="247" y="230"/>
                    </a:moveTo>
                    <a:cubicBezTo>
                      <a:pt x="247" y="265"/>
                      <a:pt x="247" y="265"/>
                      <a:pt x="247" y="265"/>
                    </a:cubicBezTo>
                    <a:cubicBezTo>
                      <a:pt x="280" y="265"/>
                      <a:pt x="280" y="265"/>
                      <a:pt x="280" y="265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313" name="shield">
                <a:extLst>
                  <a:ext uri="{FF2B5EF4-FFF2-40B4-BE49-F238E27FC236}">
                    <a16:creationId xmlns:a16="http://schemas.microsoft.com/office/drawing/2014/main" id="{D97998CB-AFE5-4DFD-BE00-380D993A22B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634041" y="4954992"/>
                <a:ext cx="264285" cy="265415"/>
              </a:xfrm>
              <a:custGeom>
                <a:avLst/>
                <a:gdLst>
                  <a:gd name="T0" fmla="*/ 161 w 323"/>
                  <a:gd name="T1" fmla="*/ 0 h 323"/>
                  <a:gd name="T2" fmla="*/ 163 w 323"/>
                  <a:gd name="T3" fmla="*/ 0 h 323"/>
                  <a:gd name="T4" fmla="*/ 163 w 323"/>
                  <a:gd name="T5" fmla="*/ 2 h 323"/>
                  <a:gd name="T6" fmla="*/ 213 w 323"/>
                  <a:gd name="T7" fmla="*/ 32 h 323"/>
                  <a:gd name="T8" fmla="*/ 259 w 323"/>
                  <a:gd name="T9" fmla="*/ 9 h 323"/>
                  <a:gd name="T10" fmla="*/ 305 w 323"/>
                  <a:gd name="T11" fmla="*/ 56 h 323"/>
                  <a:gd name="T12" fmla="*/ 280 w 323"/>
                  <a:gd name="T13" fmla="*/ 100 h 323"/>
                  <a:gd name="T14" fmla="*/ 292 w 323"/>
                  <a:gd name="T15" fmla="*/ 133 h 323"/>
                  <a:gd name="T16" fmla="*/ 310 w 323"/>
                  <a:gd name="T17" fmla="*/ 157 h 323"/>
                  <a:gd name="T18" fmla="*/ 323 w 323"/>
                  <a:gd name="T19" fmla="*/ 203 h 323"/>
                  <a:gd name="T20" fmla="*/ 274 w 323"/>
                  <a:gd name="T21" fmla="*/ 278 h 323"/>
                  <a:gd name="T22" fmla="*/ 163 w 323"/>
                  <a:gd name="T23" fmla="*/ 323 h 323"/>
                  <a:gd name="T24" fmla="*/ 162 w 323"/>
                  <a:gd name="T25" fmla="*/ 322 h 323"/>
                  <a:gd name="T26" fmla="*/ 50 w 323"/>
                  <a:gd name="T27" fmla="*/ 277 h 323"/>
                  <a:gd name="T28" fmla="*/ 0 w 323"/>
                  <a:gd name="T29" fmla="*/ 201 h 323"/>
                  <a:gd name="T30" fmla="*/ 14 w 323"/>
                  <a:gd name="T31" fmla="*/ 156 h 323"/>
                  <a:gd name="T32" fmla="*/ 31 w 323"/>
                  <a:gd name="T33" fmla="*/ 132 h 323"/>
                  <a:gd name="T34" fmla="*/ 44 w 323"/>
                  <a:gd name="T35" fmla="*/ 98 h 323"/>
                  <a:gd name="T36" fmla="*/ 18 w 323"/>
                  <a:gd name="T37" fmla="*/ 55 h 323"/>
                  <a:gd name="T38" fmla="*/ 67 w 323"/>
                  <a:gd name="T39" fmla="*/ 7 h 323"/>
                  <a:gd name="T40" fmla="*/ 113 w 323"/>
                  <a:gd name="T41" fmla="*/ 30 h 323"/>
                  <a:gd name="T42" fmla="*/ 160 w 323"/>
                  <a:gd name="T43" fmla="*/ 0 h 323"/>
                  <a:gd name="T44" fmla="*/ 161 w 323"/>
                  <a:gd name="T45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23" h="323">
                    <a:moveTo>
                      <a:pt x="161" y="0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73" y="20"/>
                      <a:pt x="192" y="32"/>
                      <a:pt x="213" y="32"/>
                    </a:cubicBezTo>
                    <a:cubicBezTo>
                      <a:pt x="232" y="32"/>
                      <a:pt x="249" y="23"/>
                      <a:pt x="259" y="9"/>
                    </a:cubicBezTo>
                    <a:cubicBezTo>
                      <a:pt x="305" y="56"/>
                      <a:pt x="305" y="56"/>
                      <a:pt x="305" y="56"/>
                    </a:cubicBezTo>
                    <a:cubicBezTo>
                      <a:pt x="290" y="65"/>
                      <a:pt x="280" y="81"/>
                      <a:pt x="280" y="100"/>
                    </a:cubicBezTo>
                    <a:cubicBezTo>
                      <a:pt x="280" y="113"/>
                      <a:pt x="284" y="121"/>
                      <a:pt x="292" y="133"/>
                    </a:cubicBezTo>
                    <a:cubicBezTo>
                      <a:pt x="310" y="157"/>
                      <a:pt x="310" y="157"/>
                      <a:pt x="310" y="157"/>
                    </a:cubicBezTo>
                    <a:cubicBezTo>
                      <a:pt x="318" y="170"/>
                      <a:pt x="323" y="186"/>
                      <a:pt x="323" y="203"/>
                    </a:cubicBezTo>
                    <a:cubicBezTo>
                      <a:pt x="323" y="237"/>
                      <a:pt x="306" y="268"/>
                      <a:pt x="274" y="278"/>
                    </a:cubicBezTo>
                    <a:cubicBezTo>
                      <a:pt x="274" y="278"/>
                      <a:pt x="183" y="301"/>
                      <a:pt x="163" y="323"/>
                    </a:cubicBezTo>
                    <a:cubicBezTo>
                      <a:pt x="162" y="322"/>
                      <a:pt x="162" y="322"/>
                      <a:pt x="162" y="322"/>
                    </a:cubicBezTo>
                    <a:cubicBezTo>
                      <a:pt x="142" y="301"/>
                      <a:pt x="50" y="277"/>
                      <a:pt x="50" y="277"/>
                    </a:cubicBezTo>
                    <a:cubicBezTo>
                      <a:pt x="17" y="267"/>
                      <a:pt x="0" y="235"/>
                      <a:pt x="0" y="201"/>
                    </a:cubicBezTo>
                    <a:cubicBezTo>
                      <a:pt x="0" y="185"/>
                      <a:pt x="5" y="169"/>
                      <a:pt x="14" y="156"/>
                    </a:cubicBezTo>
                    <a:cubicBezTo>
                      <a:pt x="31" y="132"/>
                      <a:pt x="31" y="132"/>
                      <a:pt x="31" y="132"/>
                    </a:cubicBezTo>
                    <a:cubicBezTo>
                      <a:pt x="39" y="119"/>
                      <a:pt x="44" y="111"/>
                      <a:pt x="44" y="98"/>
                    </a:cubicBezTo>
                    <a:cubicBezTo>
                      <a:pt x="44" y="80"/>
                      <a:pt x="33" y="63"/>
                      <a:pt x="18" y="55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77" y="21"/>
                      <a:pt x="94" y="30"/>
                      <a:pt x="113" y="30"/>
                    </a:cubicBezTo>
                    <a:cubicBezTo>
                      <a:pt x="134" y="30"/>
                      <a:pt x="150" y="18"/>
                      <a:pt x="160" y="0"/>
                    </a:cubicBezTo>
                    <a:cubicBezTo>
                      <a:pt x="161" y="0"/>
                      <a:pt x="161" y="0"/>
                      <a:pt x="161" y="0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314" name="Devices3_EA6C" title="Icon of a cellphone in front of a monitor">
                <a:extLst>
                  <a:ext uri="{FF2B5EF4-FFF2-40B4-BE49-F238E27FC236}">
                    <a16:creationId xmlns:a16="http://schemas.microsoft.com/office/drawing/2014/main" id="{F7E728AF-56F4-4B33-A1F1-8BD005F9B4D6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020111" y="4956326"/>
                <a:ext cx="374561" cy="259488"/>
              </a:xfrm>
              <a:custGeom>
                <a:avLst/>
                <a:gdLst>
                  <a:gd name="T0" fmla="*/ 1320 w 5719"/>
                  <a:gd name="T1" fmla="*/ 3962 h 3962"/>
                  <a:gd name="T2" fmla="*/ 0 w 5719"/>
                  <a:gd name="T3" fmla="*/ 3962 h 3962"/>
                  <a:gd name="T4" fmla="*/ 0 w 5719"/>
                  <a:gd name="T5" fmla="*/ 1761 h 3962"/>
                  <a:gd name="T6" fmla="*/ 1320 w 5719"/>
                  <a:gd name="T7" fmla="*/ 1761 h 3962"/>
                  <a:gd name="T8" fmla="*/ 1320 w 5719"/>
                  <a:gd name="T9" fmla="*/ 3962 h 3962"/>
                  <a:gd name="T10" fmla="*/ 1320 w 5719"/>
                  <a:gd name="T11" fmla="*/ 3081 h 3962"/>
                  <a:gd name="T12" fmla="*/ 5719 w 5719"/>
                  <a:gd name="T13" fmla="*/ 3081 h 3962"/>
                  <a:gd name="T14" fmla="*/ 5719 w 5719"/>
                  <a:gd name="T15" fmla="*/ 0 h 3962"/>
                  <a:gd name="T16" fmla="*/ 440 w 5719"/>
                  <a:gd name="T17" fmla="*/ 0 h 3962"/>
                  <a:gd name="T18" fmla="*/ 440 w 5719"/>
                  <a:gd name="T19" fmla="*/ 1761 h 3962"/>
                  <a:gd name="T20" fmla="*/ 3080 w 5719"/>
                  <a:gd name="T21" fmla="*/ 3962 h 3962"/>
                  <a:gd name="T22" fmla="*/ 3080 w 5719"/>
                  <a:gd name="T23" fmla="*/ 3081 h 3962"/>
                  <a:gd name="T24" fmla="*/ 4180 w 5719"/>
                  <a:gd name="T25" fmla="*/ 3962 h 3962"/>
                  <a:gd name="T26" fmla="*/ 1980 w 5719"/>
                  <a:gd name="T27" fmla="*/ 3962 h 39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719" h="3962">
                    <a:moveTo>
                      <a:pt x="1320" y="3962"/>
                    </a:moveTo>
                    <a:lnTo>
                      <a:pt x="0" y="3962"/>
                    </a:lnTo>
                    <a:lnTo>
                      <a:pt x="0" y="1761"/>
                    </a:lnTo>
                    <a:lnTo>
                      <a:pt x="1320" y="1761"/>
                    </a:lnTo>
                    <a:lnTo>
                      <a:pt x="1320" y="3962"/>
                    </a:lnTo>
                    <a:moveTo>
                      <a:pt x="1320" y="3081"/>
                    </a:moveTo>
                    <a:lnTo>
                      <a:pt x="5719" y="3081"/>
                    </a:lnTo>
                    <a:lnTo>
                      <a:pt x="5719" y="0"/>
                    </a:lnTo>
                    <a:lnTo>
                      <a:pt x="440" y="0"/>
                    </a:lnTo>
                    <a:lnTo>
                      <a:pt x="440" y="1761"/>
                    </a:lnTo>
                    <a:moveTo>
                      <a:pt x="3080" y="3962"/>
                    </a:moveTo>
                    <a:lnTo>
                      <a:pt x="3080" y="3081"/>
                    </a:lnTo>
                    <a:moveTo>
                      <a:pt x="4180" y="3962"/>
                    </a:moveTo>
                    <a:lnTo>
                      <a:pt x="1980" y="3962"/>
                    </a:lnTo>
                  </a:path>
                </a:pathLst>
              </a:custGeom>
              <a:noFill/>
              <a:ln w="15875" cap="sq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315" name="signal">
                <a:extLst>
                  <a:ext uri="{FF2B5EF4-FFF2-40B4-BE49-F238E27FC236}">
                    <a16:creationId xmlns:a16="http://schemas.microsoft.com/office/drawing/2014/main" id="{9E275A83-AE1B-4725-B8FF-43EC872440D4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505861" y="4964457"/>
                <a:ext cx="227583" cy="259487"/>
              </a:xfrm>
              <a:custGeom>
                <a:avLst/>
                <a:gdLst>
                  <a:gd name="T0" fmla="*/ 105 w 296"/>
                  <a:gd name="T1" fmla="*/ 225 h 337"/>
                  <a:gd name="T2" fmla="*/ 148 w 296"/>
                  <a:gd name="T3" fmla="*/ 182 h 337"/>
                  <a:gd name="T4" fmla="*/ 190 w 296"/>
                  <a:gd name="T5" fmla="*/ 225 h 337"/>
                  <a:gd name="T6" fmla="*/ 148 w 296"/>
                  <a:gd name="T7" fmla="*/ 267 h 337"/>
                  <a:gd name="T8" fmla="*/ 105 w 296"/>
                  <a:gd name="T9" fmla="*/ 225 h 337"/>
                  <a:gd name="T10" fmla="*/ 148 w 296"/>
                  <a:gd name="T11" fmla="*/ 267 h 337"/>
                  <a:gd name="T12" fmla="*/ 148 w 296"/>
                  <a:gd name="T13" fmla="*/ 337 h 337"/>
                  <a:gd name="T14" fmla="*/ 296 w 296"/>
                  <a:gd name="T15" fmla="*/ 61 h 337"/>
                  <a:gd name="T16" fmla="*/ 148 w 296"/>
                  <a:gd name="T17" fmla="*/ 0 h 337"/>
                  <a:gd name="T18" fmla="*/ 0 w 296"/>
                  <a:gd name="T19" fmla="*/ 62 h 337"/>
                  <a:gd name="T20" fmla="*/ 255 w 296"/>
                  <a:gd name="T21" fmla="*/ 104 h 337"/>
                  <a:gd name="T22" fmla="*/ 149 w 296"/>
                  <a:gd name="T23" fmla="*/ 60 h 337"/>
                  <a:gd name="T24" fmla="*/ 41 w 296"/>
                  <a:gd name="T25" fmla="*/ 105 h 337"/>
                  <a:gd name="T26" fmla="*/ 208 w 296"/>
                  <a:gd name="T27" fmla="*/ 150 h 337"/>
                  <a:gd name="T28" fmla="*/ 148 w 296"/>
                  <a:gd name="T29" fmla="*/ 125 h 337"/>
                  <a:gd name="T30" fmla="*/ 88 w 296"/>
                  <a:gd name="T31" fmla="*/ 149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6" h="337">
                    <a:moveTo>
                      <a:pt x="105" y="225"/>
                    </a:moveTo>
                    <a:cubicBezTo>
                      <a:pt x="105" y="201"/>
                      <a:pt x="124" y="182"/>
                      <a:pt x="148" y="182"/>
                    </a:cubicBezTo>
                    <a:cubicBezTo>
                      <a:pt x="171" y="182"/>
                      <a:pt x="190" y="201"/>
                      <a:pt x="190" y="225"/>
                    </a:cubicBezTo>
                    <a:cubicBezTo>
                      <a:pt x="190" y="248"/>
                      <a:pt x="171" y="267"/>
                      <a:pt x="148" y="267"/>
                    </a:cubicBezTo>
                    <a:cubicBezTo>
                      <a:pt x="124" y="267"/>
                      <a:pt x="105" y="248"/>
                      <a:pt x="105" y="225"/>
                    </a:cubicBezTo>
                    <a:close/>
                    <a:moveTo>
                      <a:pt x="148" y="267"/>
                    </a:moveTo>
                    <a:cubicBezTo>
                      <a:pt x="148" y="337"/>
                      <a:pt x="148" y="337"/>
                      <a:pt x="148" y="337"/>
                    </a:cubicBezTo>
                    <a:moveTo>
                      <a:pt x="296" y="61"/>
                    </a:moveTo>
                    <a:cubicBezTo>
                      <a:pt x="258" y="23"/>
                      <a:pt x="206" y="0"/>
                      <a:pt x="148" y="0"/>
                    </a:cubicBezTo>
                    <a:cubicBezTo>
                      <a:pt x="90" y="0"/>
                      <a:pt x="38" y="24"/>
                      <a:pt x="0" y="62"/>
                    </a:cubicBezTo>
                    <a:moveTo>
                      <a:pt x="255" y="104"/>
                    </a:moveTo>
                    <a:cubicBezTo>
                      <a:pt x="228" y="77"/>
                      <a:pt x="190" y="60"/>
                      <a:pt x="149" y="60"/>
                    </a:cubicBezTo>
                    <a:cubicBezTo>
                      <a:pt x="106" y="60"/>
                      <a:pt x="68" y="77"/>
                      <a:pt x="41" y="105"/>
                    </a:cubicBezTo>
                    <a:moveTo>
                      <a:pt x="208" y="150"/>
                    </a:moveTo>
                    <a:cubicBezTo>
                      <a:pt x="192" y="134"/>
                      <a:pt x="171" y="125"/>
                      <a:pt x="148" y="125"/>
                    </a:cubicBezTo>
                    <a:cubicBezTo>
                      <a:pt x="124" y="125"/>
                      <a:pt x="103" y="134"/>
                      <a:pt x="88" y="149"/>
                    </a:cubicBezTo>
                  </a:path>
                </a:pathLst>
              </a:custGeom>
              <a:noFill/>
              <a:ln w="15875" cap="flat">
                <a:solidFill>
                  <a:srgbClr val="0070C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624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09E95076-250C-46F9-A58A-A8139A9C7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880012"/>
            <a:ext cx="11018520" cy="553998"/>
          </a:xfrm>
        </p:spPr>
        <p:txBody>
          <a:bodyPr/>
          <a:lstStyle/>
          <a:p>
            <a:pPr algn="ctr">
              <a:spcBef>
                <a:spcPts val="0"/>
              </a:spcBef>
              <a:spcAft>
                <a:spcPts val="1200"/>
              </a:spcAft>
              <a:buSzPct val="90000"/>
              <a:defRPr/>
            </a:pPr>
            <a:r>
              <a:rPr lang="en-US">
                <a:solidFill>
                  <a:srgbClr val="0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Cloud app </a:t>
            </a:r>
            <a:r>
              <a:rPr lang="en-US">
                <a:solidFill>
                  <a:srgbClr val="0078D4"/>
                </a:solidFill>
                <a:latin typeface="Selawik Semibold" panose="020B0702040204020203" pitchFamily="34" charset="0"/>
                <a:cs typeface="Segoe UI Light" panose="020B0502040204020203" pitchFamily="34" charset="0"/>
              </a:rPr>
              <a:t>continuum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3BFF3902-4396-45B8-9709-79F730CA07CA}"/>
              </a:ext>
            </a:extLst>
          </p:cNvPr>
          <p:cNvSpPr/>
          <p:nvPr/>
        </p:nvSpPr>
        <p:spPr bwMode="auto">
          <a:xfrm>
            <a:off x="4607000" y="2128842"/>
            <a:ext cx="5243513" cy="3114677"/>
          </a:xfrm>
          <a:prstGeom prst="roundRect">
            <a:avLst>
              <a:gd name="adj" fmla="val 3125"/>
            </a:avLst>
          </a:prstGeom>
          <a:solidFill>
            <a:srgbClr val="0078D4">
              <a:alpha val="1000"/>
            </a:srgbClr>
          </a:solidFill>
          <a:ln w="12700">
            <a:solidFill>
              <a:srgbClr val="0078D4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200">
              <a:solidFill>
                <a:schemeClr val="tx1"/>
              </a:solidFill>
              <a:cs typeface="Segoe UI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8D9979-6D51-4C97-A1FF-BD8A07422D03}"/>
              </a:ext>
            </a:extLst>
          </p:cNvPr>
          <p:cNvCxnSpPr>
            <a:cxnSpLocks/>
          </p:cNvCxnSpPr>
          <p:nvPr/>
        </p:nvCxnSpPr>
        <p:spPr>
          <a:xfrm flipV="1">
            <a:off x="964642" y="1900238"/>
            <a:ext cx="0" cy="4086220"/>
          </a:xfrm>
          <a:prstGeom prst="straightConnector1">
            <a:avLst/>
          </a:prstGeom>
          <a:ln w="12700"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80FD2B3-64FF-4817-B0A3-21CE9A36B0CE}"/>
              </a:ext>
            </a:extLst>
          </p:cNvPr>
          <p:cNvCxnSpPr>
            <a:cxnSpLocks/>
          </p:cNvCxnSpPr>
          <p:nvPr/>
        </p:nvCxnSpPr>
        <p:spPr>
          <a:xfrm>
            <a:off x="1047986" y="6100761"/>
            <a:ext cx="10558462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Placeholder 6">
            <a:extLst>
              <a:ext uri="{FF2B5EF4-FFF2-40B4-BE49-F238E27FC236}">
                <a16:creationId xmlns:a16="http://schemas.microsoft.com/office/drawing/2014/main" id="{99266387-DD35-409C-815C-C06932CA9CE0}"/>
              </a:ext>
            </a:extLst>
          </p:cNvPr>
          <p:cNvSpPr txBox="1">
            <a:spLocks/>
          </p:cNvSpPr>
          <p:nvPr/>
        </p:nvSpPr>
        <p:spPr>
          <a:xfrm>
            <a:off x="2883691" y="6243358"/>
            <a:ext cx="6460808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Aft>
                <a:spcPts val="1200"/>
              </a:spcAft>
              <a:defRPr/>
            </a:pPr>
            <a:r>
              <a:rPr lang="en-US" sz="1600" b="0">
                <a:solidFill>
                  <a:srgbClr val="0078D7"/>
                </a:solidFill>
                <a:cs typeface="Segoe UI Semibold" panose="020B0702040204020203" pitchFamily="34" charset="0"/>
              </a:rPr>
              <a:t>Agility – Time to Market – Total Cost of Ownership – IT Simplification</a:t>
            </a:r>
          </a:p>
        </p:txBody>
      </p:sp>
      <p:sp>
        <p:nvSpPr>
          <p:cNvPr id="39" name="Text Placeholder 6">
            <a:extLst>
              <a:ext uri="{FF2B5EF4-FFF2-40B4-BE49-F238E27FC236}">
                <a16:creationId xmlns:a16="http://schemas.microsoft.com/office/drawing/2014/main" id="{384E6E1F-C483-4B99-B424-60CFD44E1149}"/>
              </a:ext>
            </a:extLst>
          </p:cNvPr>
          <p:cNvSpPr txBox="1">
            <a:spLocks/>
          </p:cNvSpPr>
          <p:nvPr/>
        </p:nvSpPr>
        <p:spPr>
          <a:xfrm rot="16200000">
            <a:off x="-982977" y="3820238"/>
            <a:ext cx="3383280" cy="2462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Aft>
                <a:spcPts val="1200"/>
              </a:spcAft>
              <a:defRPr/>
            </a:pPr>
            <a:r>
              <a:rPr lang="en-US" sz="1600" b="0">
                <a:solidFill>
                  <a:srgbClr val="0078D7"/>
                </a:solidFill>
                <a:cs typeface="Segoe UI Semibold" panose="020B0702040204020203" pitchFamily="34" charset="0"/>
              </a:rPr>
              <a:t>Engineering Complexity and Cost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0E724-BE5E-4DAF-AAF6-6D63389111E4}"/>
              </a:ext>
            </a:extLst>
          </p:cNvPr>
          <p:cNvSpPr/>
          <p:nvPr/>
        </p:nvSpPr>
        <p:spPr bwMode="auto">
          <a:xfrm>
            <a:off x="1262294" y="4914905"/>
            <a:ext cx="1485900" cy="88582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Existing on-premises applications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38329BC-22F0-4293-943F-8DD301F6C245}"/>
              </a:ext>
            </a:extLst>
          </p:cNvPr>
          <p:cNvGrpSpPr/>
          <p:nvPr/>
        </p:nvGrpSpPr>
        <p:grpSpPr>
          <a:xfrm>
            <a:off x="3003465" y="4357694"/>
            <a:ext cx="1485900" cy="1189191"/>
            <a:chOff x="3003465" y="4357694"/>
            <a:chExt cx="1485900" cy="1189191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06ADEFB-B9FB-4E68-89DD-68678FD1EA55}"/>
                </a:ext>
              </a:extLst>
            </p:cNvPr>
            <p:cNvSpPr/>
            <p:nvPr/>
          </p:nvSpPr>
          <p:spPr bwMode="auto">
            <a:xfrm>
              <a:off x="3003465" y="4357694"/>
              <a:ext cx="1485900" cy="88582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chemeClr val="tx1"/>
                  </a:solidFill>
                  <a:cs typeface="Segoe UI" pitchFamily="34" charset="0"/>
                </a:rPr>
                <a:t>VMs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27187D7-FDCC-46D9-8BF3-B796C64EED1A}"/>
                </a:ext>
              </a:extLst>
            </p:cNvPr>
            <p:cNvSpPr txBox="1"/>
            <p:nvPr/>
          </p:nvSpPr>
          <p:spPr>
            <a:xfrm>
              <a:off x="3089190" y="5300664"/>
              <a:ext cx="131445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Rehost</a:t>
              </a:r>
              <a:endParaRPr lang="en-US" sz="200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51577AF-ED94-48E2-8E56-445CC1C996D7}"/>
              </a:ext>
            </a:extLst>
          </p:cNvPr>
          <p:cNvGrpSpPr/>
          <p:nvPr/>
        </p:nvGrpSpPr>
        <p:grpSpPr>
          <a:xfrm>
            <a:off x="4744636" y="3800481"/>
            <a:ext cx="1485900" cy="1184428"/>
            <a:chOff x="4744636" y="3800481"/>
            <a:chExt cx="1485900" cy="1184428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A23D987-1F50-410F-9026-1FEA2B9E0FEF}"/>
                </a:ext>
              </a:extLst>
            </p:cNvPr>
            <p:cNvSpPr/>
            <p:nvPr/>
          </p:nvSpPr>
          <p:spPr bwMode="auto">
            <a:xfrm>
              <a:off x="4744636" y="3800481"/>
              <a:ext cx="1485900" cy="88582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chemeClr val="tx1"/>
                  </a:solidFill>
                  <a:cs typeface="Segoe UI" pitchFamily="34" charset="0"/>
                </a:rPr>
                <a:t>Containers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991514-CDC8-4157-A886-94873B6AF3CE}"/>
                </a:ext>
              </a:extLst>
            </p:cNvPr>
            <p:cNvSpPr txBox="1"/>
            <p:nvPr/>
          </p:nvSpPr>
          <p:spPr>
            <a:xfrm>
              <a:off x="4827505" y="4738688"/>
              <a:ext cx="131445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Refactor</a:t>
              </a:r>
              <a:endParaRPr lang="en-US" sz="200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24B8445-54FF-4FEC-AAD5-1BED6CAB0FD4}"/>
              </a:ext>
            </a:extLst>
          </p:cNvPr>
          <p:cNvGrpSpPr/>
          <p:nvPr/>
        </p:nvGrpSpPr>
        <p:grpSpPr>
          <a:xfrm>
            <a:off x="6485807" y="3243268"/>
            <a:ext cx="1485900" cy="1193953"/>
            <a:chOff x="6485807" y="3243268"/>
            <a:chExt cx="1485900" cy="1193953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1E58205-4EA2-4A4B-9446-A05B7A65C1DE}"/>
                </a:ext>
              </a:extLst>
            </p:cNvPr>
            <p:cNvSpPr/>
            <p:nvPr/>
          </p:nvSpPr>
          <p:spPr bwMode="auto">
            <a:xfrm>
              <a:off x="6485807" y="3243268"/>
              <a:ext cx="1485900" cy="88582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146304" rIns="9144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chemeClr val="tx1"/>
                  </a:solidFill>
                  <a:cs typeface="Segoe UI" pitchFamily="34" charset="0"/>
                </a:rPr>
                <a:t>Microservices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20D07B9-A79B-461A-8FE3-3BFA47C9D480}"/>
                </a:ext>
              </a:extLst>
            </p:cNvPr>
            <p:cNvSpPr txBox="1"/>
            <p:nvPr/>
          </p:nvSpPr>
          <p:spPr>
            <a:xfrm>
              <a:off x="6565815" y="4191000"/>
              <a:ext cx="131445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Rearchitect</a:t>
              </a:r>
              <a:endParaRPr lang="en-US" sz="200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F2BF397-E9E4-4E24-911F-C2A149D7A2BE}"/>
              </a:ext>
            </a:extLst>
          </p:cNvPr>
          <p:cNvGrpSpPr/>
          <p:nvPr/>
        </p:nvGrpSpPr>
        <p:grpSpPr>
          <a:xfrm>
            <a:off x="8226978" y="2686055"/>
            <a:ext cx="1485900" cy="1435414"/>
            <a:chOff x="8226978" y="2686055"/>
            <a:chExt cx="1485900" cy="143541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30AD523-6967-478B-A349-6C1A63DA211F}"/>
                </a:ext>
              </a:extLst>
            </p:cNvPr>
            <p:cNvSpPr/>
            <p:nvPr/>
          </p:nvSpPr>
          <p:spPr bwMode="auto">
            <a:xfrm>
              <a:off x="8226978" y="2686055"/>
              <a:ext cx="1485900" cy="88582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chemeClr val="tx1"/>
                  </a:solidFill>
                  <a:cs typeface="Segoe UI" pitchFamily="34" charset="0"/>
                </a:rPr>
                <a:t>Serverless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B65C29E-D55A-47ED-9458-7EB2571DF4DB}"/>
                </a:ext>
              </a:extLst>
            </p:cNvPr>
            <p:cNvSpPr txBox="1"/>
            <p:nvPr/>
          </p:nvSpPr>
          <p:spPr>
            <a:xfrm>
              <a:off x="8304126" y="3629026"/>
              <a:ext cx="1314450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Rebuild</a:t>
              </a:r>
              <a:b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</a:br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New</a:t>
              </a:r>
              <a:endParaRPr lang="en-US" sz="200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989BC92-3C6A-4B44-9FF8-7AF711DCF6F0}"/>
              </a:ext>
            </a:extLst>
          </p:cNvPr>
          <p:cNvGrpSpPr/>
          <p:nvPr/>
        </p:nvGrpSpPr>
        <p:grpSpPr>
          <a:xfrm>
            <a:off x="9968147" y="2128842"/>
            <a:ext cx="1485900" cy="1189191"/>
            <a:chOff x="9968147" y="2128842"/>
            <a:chExt cx="1485900" cy="1189191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A9BEC4F-F698-4535-A9B9-BED1BBFB1021}"/>
                </a:ext>
              </a:extLst>
            </p:cNvPr>
            <p:cNvSpPr/>
            <p:nvPr/>
          </p:nvSpPr>
          <p:spPr bwMode="auto">
            <a:xfrm>
              <a:off x="9968147" y="2128842"/>
              <a:ext cx="1485900" cy="885825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chemeClr val="tx1"/>
                  </a:solidFill>
                  <a:cs typeface="Segoe UI" pitchFamily="34" charset="0"/>
                </a:rPr>
                <a:t>SaaS apps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4968386-4409-446B-83BC-350562C8AD20}"/>
                </a:ext>
              </a:extLst>
            </p:cNvPr>
            <p:cNvSpPr txBox="1"/>
            <p:nvPr/>
          </p:nvSpPr>
          <p:spPr>
            <a:xfrm>
              <a:off x="10061490" y="3071812"/>
              <a:ext cx="131445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Replace</a:t>
              </a:r>
              <a:endParaRPr lang="en-US" sz="2000"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60" name="Text Placeholder 6">
            <a:extLst>
              <a:ext uri="{FF2B5EF4-FFF2-40B4-BE49-F238E27FC236}">
                <a16:creationId xmlns:a16="http://schemas.microsoft.com/office/drawing/2014/main" id="{FB00014A-AD27-4C79-9AC8-28E4634E15BE}"/>
              </a:ext>
            </a:extLst>
          </p:cNvPr>
          <p:cNvSpPr txBox="1">
            <a:spLocks/>
          </p:cNvSpPr>
          <p:nvPr/>
        </p:nvSpPr>
        <p:spPr>
          <a:xfrm>
            <a:off x="5948596" y="5338481"/>
            <a:ext cx="2560320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0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40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spcAft>
                <a:spcPts val="1200"/>
              </a:spcAft>
              <a:defRPr/>
            </a:pPr>
            <a:r>
              <a:rPr lang="en-US" sz="2000" b="0">
                <a:solidFill>
                  <a:srgbClr val="0078D7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App Modernization</a:t>
            </a:r>
          </a:p>
        </p:txBody>
      </p:sp>
    </p:spTree>
    <p:extLst>
      <p:ext uri="{BB962C8B-B14F-4D97-AF65-F5344CB8AC3E}">
        <p14:creationId xmlns:p14="http://schemas.microsoft.com/office/powerpoint/2010/main" val="1200256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1011E-6 2.17885E-7 L -1.21011E-6 0.04358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25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54" grpId="0" animBg="1"/>
      <p:bldP spid="36" grpId="0"/>
      <p:bldP spid="39" grpId="0"/>
      <p:bldP spid="18" grpId="0" animBg="1"/>
      <p:bldP spid="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7F8D49CA-819C-465B-A872-CC798052B134}"/>
              </a:ext>
            </a:extLst>
          </p:cNvPr>
          <p:cNvGrpSpPr/>
          <p:nvPr/>
        </p:nvGrpSpPr>
        <p:grpSpPr>
          <a:xfrm>
            <a:off x="3705868" y="3246206"/>
            <a:ext cx="7932295" cy="1907932"/>
            <a:chOff x="3674488" y="3463742"/>
            <a:chExt cx="7932295" cy="1907932"/>
          </a:xfrm>
        </p:grpSpPr>
        <p:sp>
          <p:nvSpPr>
            <p:cNvPr id="77" name="Rectangle 67">
              <a:extLst>
                <a:ext uri="{FF2B5EF4-FFF2-40B4-BE49-F238E27FC236}">
                  <a16:creationId xmlns:a16="http://schemas.microsoft.com/office/drawing/2014/main" id="{81CDD174-6873-42DF-B450-7FC906446A51}"/>
                </a:ext>
              </a:extLst>
            </p:cNvPr>
            <p:cNvSpPr/>
            <p:nvPr/>
          </p:nvSpPr>
          <p:spPr bwMode="auto">
            <a:xfrm>
              <a:off x="3674488" y="3467707"/>
              <a:ext cx="7932295" cy="1903967"/>
            </a:xfrm>
            <a:custGeom>
              <a:avLst/>
              <a:gdLst>
                <a:gd name="connsiteX0" fmla="*/ 0 w 7954515"/>
                <a:gd name="connsiteY0" fmla="*/ 0 h 1878249"/>
                <a:gd name="connsiteX1" fmla="*/ 7954515 w 7954515"/>
                <a:gd name="connsiteY1" fmla="*/ 0 h 1878249"/>
                <a:gd name="connsiteX2" fmla="*/ 7954515 w 7954515"/>
                <a:gd name="connsiteY2" fmla="*/ 1878249 h 1878249"/>
                <a:gd name="connsiteX3" fmla="*/ 0 w 7954515"/>
                <a:gd name="connsiteY3" fmla="*/ 1878249 h 1878249"/>
                <a:gd name="connsiteX4" fmla="*/ 0 w 7954515"/>
                <a:gd name="connsiteY4" fmla="*/ 0 h 1878249"/>
                <a:gd name="connsiteX0" fmla="*/ 215900 w 7954515"/>
                <a:gd name="connsiteY0" fmla="*/ 0 h 1890949"/>
                <a:gd name="connsiteX1" fmla="*/ 7954515 w 7954515"/>
                <a:gd name="connsiteY1" fmla="*/ 12700 h 1890949"/>
                <a:gd name="connsiteX2" fmla="*/ 7954515 w 7954515"/>
                <a:gd name="connsiteY2" fmla="*/ 1890949 h 1890949"/>
                <a:gd name="connsiteX3" fmla="*/ 0 w 7954515"/>
                <a:gd name="connsiteY3" fmla="*/ 1890949 h 1890949"/>
                <a:gd name="connsiteX4" fmla="*/ 215900 w 7954515"/>
                <a:gd name="connsiteY4" fmla="*/ 0 h 1890949"/>
                <a:gd name="connsiteX0" fmla="*/ 279400 w 7954515"/>
                <a:gd name="connsiteY0" fmla="*/ 0 h 1890949"/>
                <a:gd name="connsiteX1" fmla="*/ 7954515 w 7954515"/>
                <a:gd name="connsiteY1" fmla="*/ 12700 h 1890949"/>
                <a:gd name="connsiteX2" fmla="*/ 7954515 w 7954515"/>
                <a:gd name="connsiteY2" fmla="*/ 1890949 h 1890949"/>
                <a:gd name="connsiteX3" fmla="*/ 0 w 7954515"/>
                <a:gd name="connsiteY3" fmla="*/ 1890949 h 1890949"/>
                <a:gd name="connsiteX4" fmla="*/ 279400 w 7954515"/>
                <a:gd name="connsiteY4" fmla="*/ 0 h 1890949"/>
                <a:gd name="connsiteX0" fmla="*/ 241300 w 7954515"/>
                <a:gd name="connsiteY0" fmla="*/ 0 h 1890949"/>
                <a:gd name="connsiteX1" fmla="*/ 7954515 w 7954515"/>
                <a:gd name="connsiteY1" fmla="*/ 12700 h 1890949"/>
                <a:gd name="connsiteX2" fmla="*/ 7954515 w 7954515"/>
                <a:gd name="connsiteY2" fmla="*/ 1890949 h 1890949"/>
                <a:gd name="connsiteX3" fmla="*/ 0 w 7954515"/>
                <a:gd name="connsiteY3" fmla="*/ 1890949 h 1890949"/>
                <a:gd name="connsiteX4" fmla="*/ 241300 w 7954515"/>
                <a:gd name="connsiteY4" fmla="*/ 0 h 1890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54515" h="1890949">
                  <a:moveTo>
                    <a:pt x="241300" y="0"/>
                  </a:moveTo>
                  <a:lnTo>
                    <a:pt x="7954515" y="12700"/>
                  </a:lnTo>
                  <a:lnTo>
                    <a:pt x="7954515" y="1890949"/>
                  </a:lnTo>
                  <a:lnTo>
                    <a:pt x="0" y="1890949"/>
                  </a:lnTo>
                  <a:lnTo>
                    <a:pt x="241300" y="0"/>
                  </a:lnTo>
                  <a:close/>
                </a:path>
              </a:pathLst>
            </a:custGeom>
            <a:solidFill>
              <a:srgbClr val="FFFFFF">
                <a:lumMod val="85000"/>
              </a:srgbClr>
            </a:solidFill>
            <a:ln w="10795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0" tIns="182880" rIns="0" bIns="4663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gradFill>
                  <a:gsLst>
                    <a:gs pos="100000">
                      <a:srgbClr val="0078D4"/>
                    </a:gs>
                    <a:gs pos="0">
                      <a:srgbClr val="0078D4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6A4F0DA-9554-4928-9ED0-D5671343E4FB}"/>
                </a:ext>
              </a:extLst>
            </p:cNvPr>
            <p:cNvSpPr txBox="1"/>
            <p:nvPr/>
          </p:nvSpPr>
          <p:spPr>
            <a:xfrm>
              <a:off x="4662559" y="3463742"/>
              <a:ext cx="1736280" cy="1907932"/>
            </a:xfrm>
            <a:prstGeom prst="rect">
              <a:avLst/>
            </a:prstGeom>
            <a:noFill/>
          </p:spPr>
          <p:txBody>
            <a:bodyPr wrap="square" lIns="182880" tIns="0" rIns="182880" bIns="0" rtlCol="0" anchor="ctr">
              <a:noAutofit/>
            </a:bodyPr>
            <a:lstStyle/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</a:gradFill>
                  <a:effectLst/>
                  <a:uLnTx/>
                  <a:uFillTx/>
                  <a:latin typeface="Segoe UI Semibold"/>
                </a:rPr>
                <a:t>First to move</a:t>
              </a:r>
              <a:endParaRPr kumimoji="0" lang="en-US" sz="1000" b="0" i="0" u="none" strike="noStrike" kern="0" cap="none" spc="0" normalizeH="0" baseline="0" noProof="0">
                <a:ln>
                  <a:noFill/>
                </a:ln>
                <a:gradFill>
                  <a:gsLst>
                    <a:gs pos="22078">
                      <a:srgbClr val="0078D4"/>
                    </a:gs>
                    <a:gs pos="37013">
                      <a:srgbClr val="0078D4"/>
                    </a:gs>
                  </a:gsLst>
                </a:gradFill>
                <a:effectLst/>
                <a:uLnTx/>
                <a:uFillTx/>
              </a:endParaRP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Basic web apps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Advanced portals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Any new solutions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Re-architected solutions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ABAFAC0-1F9D-44CF-AAE4-B511AE35B6A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030282" y="4080752"/>
              <a:ext cx="673914" cy="673913"/>
            </a:xfrm>
            <a:prstGeom prst="ellipse">
              <a:avLst/>
            </a:prstGeom>
            <a:solidFill>
              <a:srgbClr val="0078D4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95455">
                        <a:srgbClr val="FFFFFF"/>
                      </a:gs>
                      <a:gs pos="66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</a:rPr>
                <a:t>~35%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CC218D5-6B12-4FFE-9306-3F44BD1091E4}"/>
                </a:ext>
              </a:extLst>
            </p:cNvPr>
            <p:cNvSpPr txBox="1"/>
            <p:nvPr/>
          </p:nvSpPr>
          <p:spPr>
            <a:xfrm>
              <a:off x="7365874" y="3463742"/>
              <a:ext cx="1638872" cy="1907932"/>
            </a:xfrm>
            <a:prstGeom prst="rect">
              <a:avLst/>
            </a:prstGeom>
            <a:noFill/>
          </p:spPr>
          <p:txBody>
            <a:bodyPr wrap="square" lIns="182880" tIns="0" rIns="182880" bIns="0" rtlCol="0" anchor="ctr">
              <a:noAutofit/>
            </a:bodyPr>
            <a:lstStyle/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</a:gradFill>
                  <a:effectLst/>
                  <a:uLnTx/>
                  <a:uFillTx/>
                  <a:latin typeface="Segoe UI Semibold"/>
                </a:rPr>
                <a:t>Next to move</a:t>
              </a:r>
              <a:endParaRPr kumimoji="0" lang="en-US" sz="1000" b="0" i="0" u="none" strike="noStrike" kern="0" cap="none" spc="0" normalizeH="0" baseline="0" noProof="0">
                <a:ln>
                  <a:noFill/>
                </a:ln>
                <a:gradFill>
                  <a:gsLst>
                    <a:gs pos="22078">
                      <a:srgbClr val="0078D4"/>
                    </a:gs>
                    <a:gs pos="37013">
                      <a:srgbClr val="0078D4"/>
                    </a:gs>
                  </a:gsLst>
                </a:gradFill>
                <a:effectLst/>
                <a:uLnTx/>
                <a:uFillTx/>
              </a:endParaRP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High I/O OLTP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Regulatory and</a:t>
              </a:r>
              <a:b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</a:b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high business impact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2110741-FE61-4862-82B9-72EAF44A0D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722592" y="4080752"/>
              <a:ext cx="673914" cy="673913"/>
            </a:xfrm>
            <a:prstGeom prst="ellipse">
              <a:avLst/>
            </a:prstGeom>
            <a:solidFill>
              <a:srgbClr val="0078D4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95455">
                        <a:srgbClr val="FFFFFF"/>
                      </a:gs>
                      <a:gs pos="66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</a:rPr>
                <a:t>~10%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E5793A3-7592-4B5D-A14F-F1C0CADA682B}"/>
                </a:ext>
              </a:extLst>
            </p:cNvPr>
            <p:cNvSpPr txBox="1"/>
            <p:nvPr/>
          </p:nvSpPr>
          <p:spPr>
            <a:xfrm>
              <a:off x="9865980" y="3463742"/>
              <a:ext cx="1740803" cy="1907932"/>
            </a:xfrm>
            <a:prstGeom prst="rect">
              <a:avLst/>
            </a:prstGeom>
            <a:noFill/>
          </p:spPr>
          <p:txBody>
            <a:bodyPr wrap="square" lIns="182880" tIns="0" rIns="182880" bIns="0" rtlCol="0" anchor="ctr">
              <a:noAutofit/>
            </a:bodyPr>
            <a:lstStyle/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 Semibold"/>
                </a:rPr>
                <a:t>Hard or costly </a:t>
              </a:r>
              <a:b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 Semibold"/>
                </a:rPr>
              </a:b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Segoe UI Semibold"/>
                </a:rPr>
                <a:t>to move</a:t>
              </a:r>
              <a:endParaRPr kumimoji="0" lang="en-US" sz="1000" b="0" i="0" u="none" strike="noStrike" kern="0" cap="none" spc="0" normalizeH="0" baseline="0" noProof="0">
                <a:ln>
                  <a:noFill/>
                </a:ln>
                <a:gradFill>
                  <a:gsLst>
                    <a:gs pos="22078">
                      <a:srgbClr val="0078D4"/>
                    </a:gs>
                    <a:gs pos="37013">
                      <a:srgbClr val="0078D4"/>
                    </a:gs>
                  </a:gsLst>
                  <a:lin ang="5400000" scaled="1"/>
                </a:gradFill>
                <a:effectLst/>
                <a:uLnTx/>
                <a:uFillTx/>
              </a:endParaRP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HVA systems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PKI systems </a:t>
              </a:r>
            </a:p>
            <a:p>
              <a:pPr marL="0" marR="0" lvl="1" indent="0" defTabSz="609884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3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Legacy source control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C831E5-F7CA-407D-9F82-20A26621A4F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231288" y="4080752"/>
              <a:ext cx="673914" cy="673913"/>
            </a:xfrm>
            <a:prstGeom prst="ellipse">
              <a:avLst/>
            </a:prstGeom>
            <a:solidFill>
              <a:srgbClr val="0078D4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95455">
                        <a:srgbClr val="FFFFFF"/>
                      </a:gs>
                      <a:gs pos="66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</a:rPr>
                <a:t>~5%</a:t>
              </a:r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AD197E7C-5DE1-41BE-A84E-70301574FF51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64" y="3691845"/>
              <a:ext cx="0" cy="1451727"/>
            </a:xfrm>
            <a:prstGeom prst="straightConnector1">
              <a:avLst/>
            </a:prstGeom>
            <a:noFill/>
            <a:ln w="15875" cap="flat" cmpd="sng" algn="ctr">
              <a:solidFill>
                <a:srgbClr val="FFFFFF">
                  <a:lumMod val="75000"/>
                </a:srgbClr>
              </a:solidFill>
              <a:prstDash val="solid"/>
              <a:miter lim="800000"/>
              <a:headEnd type="none"/>
              <a:tailEnd type="none" w="lg" len="med"/>
            </a:ln>
            <a:effectLst/>
          </p:spPr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186E0584-092A-4FAD-B401-810212C6F4D7}"/>
                </a:ext>
              </a:extLst>
            </p:cNvPr>
            <p:cNvCxnSpPr>
              <a:cxnSpLocks/>
            </p:cNvCxnSpPr>
            <p:nvPr/>
          </p:nvCxnSpPr>
          <p:spPr>
            <a:xfrm>
              <a:off x="9004746" y="3691845"/>
              <a:ext cx="0" cy="1451727"/>
            </a:xfrm>
            <a:prstGeom prst="straightConnector1">
              <a:avLst/>
            </a:prstGeom>
            <a:noFill/>
            <a:ln w="15875" cap="flat" cmpd="sng" algn="ctr">
              <a:solidFill>
                <a:srgbClr val="FFFFFF">
                  <a:lumMod val="75000"/>
                </a:srgbClr>
              </a:solidFill>
              <a:prstDash val="solid"/>
              <a:miter lim="800000"/>
              <a:headEnd type="none"/>
              <a:tailEnd type="none" w="lg" len="med"/>
            </a:ln>
            <a:effectLst/>
          </p:spPr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E7CACC1-F6BD-4132-BBA7-C210F12AC2C4}"/>
              </a:ext>
            </a:extLst>
          </p:cNvPr>
          <p:cNvGrpSpPr/>
          <p:nvPr/>
        </p:nvGrpSpPr>
        <p:grpSpPr>
          <a:xfrm>
            <a:off x="4271176" y="5239735"/>
            <a:ext cx="7366987" cy="324517"/>
            <a:chOff x="4271176" y="5239735"/>
            <a:chExt cx="7366987" cy="324517"/>
          </a:xfrm>
        </p:grpSpPr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F3AE06CC-6296-4C4F-A313-77EB06015C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1997" y="5377382"/>
              <a:ext cx="358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FFFFFF">
                  <a:lumMod val="75000"/>
                </a:srgbClr>
              </a:solidFill>
              <a:prstDash val="solid"/>
              <a:miter lim="800000"/>
              <a:headEnd type="none"/>
              <a:tailEnd type="arrow" w="lg" len="sm"/>
            </a:ln>
            <a:effectLst/>
          </p:spPr>
        </p:cxn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0D13DDA-CE66-4A83-B42F-BFEF75D91C49}"/>
                </a:ext>
              </a:extLst>
            </p:cNvPr>
            <p:cNvGrpSpPr/>
            <p:nvPr/>
          </p:nvGrpSpPr>
          <p:grpSpPr>
            <a:xfrm>
              <a:off x="4271176" y="5239735"/>
              <a:ext cx="3816918" cy="324517"/>
              <a:chOff x="4271176" y="5239735"/>
              <a:chExt cx="3816918" cy="324517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2FCE083F-5530-499C-B418-233CEAF30149}"/>
                  </a:ext>
                </a:extLst>
              </p:cNvPr>
              <p:cNvSpPr txBox="1"/>
              <p:nvPr/>
            </p:nvSpPr>
            <p:spPr>
              <a:xfrm>
                <a:off x="6215554" y="5239735"/>
                <a:ext cx="1872540" cy="324517"/>
              </a:xfrm>
              <a:prstGeom prst="rect">
                <a:avLst/>
              </a:prstGeom>
              <a:noFill/>
            </p:spPr>
            <p:txBody>
              <a:bodyPr wrap="square" lIns="182802" tIns="146241" rIns="182802" bIns="146241" rtlCol="0" anchor="ctr">
                <a:noAutofit/>
              </a:bodyPr>
              <a:lstStyle/>
              <a:p>
                <a:pPr marL="0" marR="0" lvl="0" indent="0" algn="ctr" defTabSz="913873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0078D4"/>
                        </a:gs>
                        <a:gs pos="0">
                          <a:srgbClr val="0078D4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/>
                  </a:rPr>
                  <a:t>Journey to Azure</a:t>
                </a:r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355C986E-4EFA-45F8-A4B8-84F9BC0AD44E}"/>
                  </a:ext>
                </a:extLst>
              </p:cNvPr>
              <p:cNvCxnSpPr>
                <a:cxnSpLocks/>
                <a:endCxn id="73" idx="1"/>
              </p:cNvCxnSpPr>
              <p:nvPr/>
            </p:nvCxnSpPr>
            <p:spPr>
              <a:xfrm>
                <a:off x="4271176" y="5389414"/>
                <a:ext cx="1944378" cy="12580"/>
              </a:xfrm>
              <a:prstGeom prst="straightConnector1">
                <a:avLst/>
              </a:prstGeom>
              <a:noFill/>
              <a:ln w="158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  <a:headEnd type="none"/>
                <a:tailEnd type="none" w="lg" len="med"/>
              </a:ln>
              <a:effectLst/>
            </p:spPr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9976BF-F963-47D1-9C70-9C69A14D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The Microsoft IT journey to Azure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7D8AADC-896C-49E8-9215-4E2E5823543C}"/>
              </a:ext>
            </a:extLst>
          </p:cNvPr>
          <p:cNvGrpSpPr/>
          <p:nvPr/>
        </p:nvGrpSpPr>
        <p:grpSpPr>
          <a:xfrm>
            <a:off x="3968155" y="1880845"/>
            <a:ext cx="7672614" cy="1242084"/>
            <a:chOff x="3936775" y="2098381"/>
            <a:chExt cx="7672614" cy="1242084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68648369-6954-44BB-85E0-3AE33A70B2F3}"/>
                </a:ext>
              </a:extLst>
            </p:cNvPr>
            <p:cNvGrpSpPr/>
            <p:nvPr/>
          </p:nvGrpSpPr>
          <p:grpSpPr>
            <a:xfrm>
              <a:off x="3936775" y="2098381"/>
              <a:ext cx="7672614" cy="1242084"/>
              <a:chOff x="3936775" y="2098381"/>
              <a:chExt cx="7672614" cy="1242084"/>
            </a:xfrm>
          </p:grpSpPr>
          <p:sp>
            <p:nvSpPr>
              <p:cNvPr id="88" name="Rectangle 66">
                <a:extLst>
                  <a:ext uri="{FF2B5EF4-FFF2-40B4-BE49-F238E27FC236}">
                    <a16:creationId xmlns:a16="http://schemas.microsoft.com/office/drawing/2014/main" id="{550F3F5A-2500-4729-A49A-CA8D6A263377}"/>
                  </a:ext>
                </a:extLst>
              </p:cNvPr>
              <p:cNvSpPr/>
              <p:nvPr/>
            </p:nvSpPr>
            <p:spPr bwMode="auto">
              <a:xfrm>
                <a:off x="3936775" y="2102348"/>
                <a:ext cx="7672614" cy="1238117"/>
              </a:xfrm>
              <a:custGeom>
                <a:avLst/>
                <a:gdLst>
                  <a:gd name="connsiteX0" fmla="*/ 0 w 7776941"/>
                  <a:gd name="connsiteY0" fmla="*/ 0 h 1238117"/>
                  <a:gd name="connsiteX1" fmla="*/ 7776941 w 7776941"/>
                  <a:gd name="connsiteY1" fmla="*/ 0 h 1238117"/>
                  <a:gd name="connsiteX2" fmla="*/ 7776941 w 7776941"/>
                  <a:gd name="connsiteY2" fmla="*/ 1238117 h 1238117"/>
                  <a:gd name="connsiteX3" fmla="*/ 0 w 7776941"/>
                  <a:gd name="connsiteY3" fmla="*/ 1238117 h 1238117"/>
                  <a:gd name="connsiteX4" fmla="*/ 0 w 7776941"/>
                  <a:gd name="connsiteY4" fmla="*/ 0 h 1238117"/>
                  <a:gd name="connsiteX0" fmla="*/ 114300 w 7776941"/>
                  <a:gd name="connsiteY0" fmla="*/ 0 h 1238117"/>
                  <a:gd name="connsiteX1" fmla="*/ 7776941 w 7776941"/>
                  <a:gd name="connsiteY1" fmla="*/ 0 h 1238117"/>
                  <a:gd name="connsiteX2" fmla="*/ 7776941 w 7776941"/>
                  <a:gd name="connsiteY2" fmla="*/ 1238117 h 1238117"/>
                  <a:gd name="connsiteX3" fmla="*/ 0 w 7776941"/>
                  <a:gd name="connsiteY3" fmla="*/ 1238117 h 1238117"/>
                  <a:gd name="connsiteX4" fmla="*/ 114300 w 7776941"/>
                  <a:gd name="connsiteY4" fmla="*/ 0 h 1238117"/>
                  <a:gd name="connsiteX0" fmla="*/ 127000 w 7776941"/>
                  <a:gd name="connsiteY0" fmla="*/ 0 h 1238117"/>
                  <a:gd name="connsiteX1" fmla="*/ 7776941 w 7776941"/>
                  <a:gd name="connsiteY1" fmla="*/ 0 h 1238117"/>
                  <a:gd name="connsiteX2" fmla="*/ 7776941 w 7776941"/>
                  <a:gd name="connsiteY2" fmla="*/ 1238117 h 1238117"/>
                  <a:gd name="connsiteX3" fmla="*/ 0 w 7776941"/>
                  <a:gd name="connsiteY3" fmla="*/ 1238117 h 1238117"/>
                  <a:gd name="connsiteX4" fmla="*/ 127000 w 7776941"/>
                  <a:gd name="connsiteY4" fmla="*/ 0 h 1238117"/>
                  <a:gd name="connsiteX0" fmla="*/ 139700 w 7776941"/>
                  <a:gd name="connsiteY0" fmla="*/ 0 h 1238117"/>
                  <a:gd name="connsiteX1" fmla="*/ 7776941 w 7776941"/>
                  <a:gd name="connsiteY1" fmla="*/ 0 h 1238117"/>
                  <a:gd name="connsiteX2" fmla="*/ 7776941 w 7776941"/>
                  <a:gd name="connsiteY2" fmla="*/ 1238117 h 1238117"/>
                  <a:gd name="connsiteX3" fmla="*/ 0 w 7776941"/>
                  <a:gd name="connsiteY3" fmla="*/ 1238117 h 1238117"/>
                  <a:gd name="connsiteX4" fmla="*/ 139700 w 7776941"/>
                  <a:gd name="connsiteY4" fmla="*/ 0 h 1238117"/>
                  <a:gd name="connsiteX0" fmla="*/ 158750 w 7776941"/>
                  <a:gd name="connsiteY0" fmla="*/ 0 h 1238117"/>
                  <a:gd name="connsiteX1" fmla="*/ 7776941 w 7776941"/>
                  <a:gd name="connsiteY1" fmla="*/ 0 h 1238117"/>
                  <a:gd name="connsiteX2" fmla="*/ 7776941 w 7776941"/>
                  <a:gd name="connsiteY2" fmla="*/ 1238117 h 1238117"/>
                  <a:gd name="connsiteX3" fmla="*/ 0 w 7776941"/>
                  <a:gd name="connsiteY3" fmla="*/ 1238117 h 1238117"/>
                  <a:gd name="connsiteX4" fmla="*/ 158750 w 7776941"/>
                  <a:gd name="connsiteY4" fmla="*/ 0 h 1238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6941" h="1238117">
                    <a:moveTo>
                      <a:pt x="158750" y="0"/>
                    </a:moveTo>
                    <a:lnTo>
                      <a:pt x="7776941" y="0"/>
                    </a:lnTo>
                    <a:lnTo>
                      <a:pt x="7776941" y="1238117"/>
                    </a:lnTo>
                    <a:lnTo>
                      <a:pt x="0" y="1238117"/>
                    </a:lnTo>
                    <a:lnTo>
                      <a:pt x="158750" y="0"/>
                    </a:lnTo>
                    <a:close/>
                  </a:path>
                </a:pathLst>
              </a:custGeom>
              <a:solidFill>
                <a:srgbClr val="FFFFFF">
                  <a:lumMod val="85000"/>
                </a:srgbClr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0" tIns="182880" rIns="0" bIns="4663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0078D4"/>
                      </a:gs>
                      <a:gs pos="0">
                        <a:srgbClr val="0078D4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A681478-B2D2-404A-A333-FBB3CE3EF111}"/>
                  </a:ext>
                </a:extLst>
              </p:cNvPr>
              <p:cNvSpPr txBox="1"/>
              <p:nvPr/>
            </p:nvSpPr>
            <p:spPr>
              <a:xfrm>
                <a:off x="4668353" y="2098381"/>
                <a:ext cx="1737360" cy="1238117"/>
              </a:xfrm>
              <a:prstGeom prst="rect">
                <a:avLst/>
              </a:prstGeom>
              <a:noFill/>
            </p:spPr>
            <p:txBody>
              <a:bodyPr wrap="square" lIns="182880" tIns="0" rIns="182880" bIns="0" rtlCol="0" anchor="ctr">
                <a:noAutofit/>
              </a:bodyPr>
              <a:lstStyle/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2078">
                          <a:srgbClr val="0078D4"/>
                        </a:gs>
                        <a:gs pos="37013">
                          <a:srgbClr val="0078D4"/>
                        </a:gs>
                      </a:gsLst>
                    </a:gradFill>
                    <a:effectLst/>
                    <a:uLnTx/>
                    <a:uFillTx/>
                    <a:latin typeface="Segoe UI Semibold"/>
                  </a:rPr>
                  <a:t>From</a:t>
                </a: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</a:gradFill>
                  <a:effectLst/>
                  <a:uLnTx/>
                  <a:uFillTx/>
                </a:endParaRP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Office servers</a:t>
                </a: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Portals and SPS</a:t>
                </a: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-29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Any CRM</a:t>
                </a:r>
              </a:p>
            </p:txBody>
          </p: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BFCDA3C0-A139-4129-B78A-78D7773297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76878" y="2284516"/>
                <a:ext cx="0" cy="873780"/>
              </a:xfrm>
              <a:prstGeom prst="straightConnector1">
                <a:avLst/>
              </a:prstGeom>
              <a:noFill/>
              <a:ln w="158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  <a:headEnd type="none"/>
                <a:tailEnd type="none" w="lg" len="med"/>
              </a:ln>
              <a:effectLst/>
            </p:spPr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30962CA6-454D-4F73-B4F0-B5F7BFAB35D8}"/>
                  </a:ext>
                </a:extLst>
              </p:cNvPr>
              <p:cNvSpPr txBox="1"/>
              <p:nvPr/>
            </p:nvSpPr>
            <p:spPr>
              <a:xfrm>
                <a:off x="6221302" y="2098381"/>
                <a:ext cx="1730486" cy="1238117"/>
              </a:xfrm>
              <a:prstGeom prst="rect">
                <a:avLst/>
              </a:prstGeom>
              <a:noFill/>
            </p:spPr>
            <p:txBody>
              <a:bodyPr wrap="square" lIns="182880" tIns="0" rIns="182880" bIns="0" rtlCol="0" anchor="ctr">
                <a:noAutofit/>
              </a:bodyPr>
              <a:lstStyle/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noFill/>
                    <a:effectLst/>
                    <a:uLnTx/>
                    <a:uFillTx/>
                    <a:latin typeface="Segoe UI Semibold"/>
                  </a:rPr>
                  <a:t>From</a:t>
                </a: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noFill/>
                  <a:effectLst/>
                  <a:uLnTx/>
                  <a:uFillTx/>
                </a:endParaRP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Source control and WIT</a:t>
                </a: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Data warehouses</a:t>
                </a:r>
              </a:p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Industry verticals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C083EE85-ADF3-4DAB-8582-2FB7FF783F24}"/>
                  </a:ext>
                </a:extLst>
              </p:cNvPr>
              <p:cNvSpPr txBox="1"/>
              <p:nvPr/>
            </p:nvSpPr>
            <p:spPr>
              <a:xfrm>
                <a:off x="8316429" y="2098381"/>
                <a:ext cx="1737360" cy="1238117"/>
              </a:xfrm>
              <a:prstGeom prst="rect">
                <a:avLst/>
              </a:prstGeom>
              <a:noFill/>
            </p:spPr>
            <p:txBody>
              <a:bodyPr wrap="square" lIns="182880" tIns="0" rIns="182880" bIns="0" rtlCol="0" anchor="ctr">
                <a:noAutofit/>
              </a:bodyPr>
              <a:lstStyle/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22078">
                          <a:srgbClr val="0078D4"/>
                        </a:gs>
                        <a:gs pos="37013">
                          <a:srgbClr val="0078D4"/>
                        </a:gs>
                      </a:gsLst>
                    </a:gradFill>
                    <a:effectLst/>
                    <a:uLnTx/>
                    <a:uFillTx/>
                    <a:latin typeface="Segoe UI Semibold"/>
                  </a:rPr>
                  <a:t>To</a:t>
                </a: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22078">
                        <a:srgbClr val="0078D4"/>
                      </a:gs>
                      <a:gs pos="37013">
                        <a:srgbClr val="0078D4"/>
                      </a:gs>
                    </a:gsLst>
                  </a:gradFill>
                  <a:effectLst/>
                  <a:uLnTx/>
                  <a:uFillTx/>
                </a:endParaRP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Office 365</a:t>
                </a: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SharePoint Online</a:t>
                </a: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CRM Online</a:t>
                </a: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8C1D6DFD-0B3F-4B80-B79F-23B162B4E5CD}"/>
                  </a:ext>
                </a:extLst>
              </p:cNvPr>
              <p:cNvSpPr txBox="1"/>
              <p:nvPr/>
            </p:nvSpPr>
            <p:spPr>
              <a:xfrm>
                <a:off x="9868668" y="2098381"/>
                <a:ext cx="1730486" cy="1238117"/>
              </a:xfrm>
              <a:prstGeom prst="rect">
                <a:avLst/>
              </a:prstGeom>
              <a:noFill/>
            </p:spPr>
            <p:txBody>
              <a:bodyPr wrap="square" lIns="182880" tIns="0" rIns="182880" bIns="0" rtlCol="0" anchor="ctr">
                <a:noAutofit/>
              </a:bodyPr>
              <a:lstStyle/>
              <a:p>
                <a:pPr marL="0" marR="0" lvl="1" indent="0" defTabSz="609884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noFill/>
                    <a:effectLst/>
                    <a:uLnTx/>
                    <a:uFillTx/>
                    <a:latin typeface="Segoe UI Semibold"/>
                  </a:rPr>
                  <a:t>To</a:t>
                </a: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noFill/>
                  <a:effectLst/>
                  <a:uLnTx/>
                  <a:uFillTx/>
                </a:endParaRP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VSTS</a:t>
                </a: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ADL + Power BI</a:t>
                </a:r>
              </a:p>
              <a:p>
                <a:pPr marL="0" marR="0" lvl="1" indent="0" defTabSz="609884" eaLnBrk="1" fontAlgn="t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3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Best third-party SaaS</a:t>
                </a:r>
              </a:p>
            </p:txBody>
          </p:sp>
        </p:grp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19D1E03C-47CC-4B3D-AFE2-0E0B468984DD}"/>
                </a:ext>
              </a:extLst>
            </p:cNvPr>
            <p:cNvCxnSpPr>
              <a:cxnSpLocks/>
            </p:cNvCxnSpPr>
            <p:nvPr/>
          </p:nvCxnSpPr>
          <p:spPr>
            <a:xfrm>
              <a:off x="4223533" y="2730480"/>
              <a:ext cx="314732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0078D4"/>
              </a:solidFill>
              <a:prstDash val="solid"/>
              <a:miter lim="800000"/>
              <a:headEnd type="none"/>
              <a:tailEnd type="arrow" w="lg" len="sm"/>
            </a:ln>
            <a:effectLst/>
          </p:spPr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86D71F4-CC1A-4DF4-B9C5-6024F6552C64}"/>
              </a:ext>
            </a:extLst>
          </p:cNvPr>
          <p:cNvGrpSpPr/>
          <p:nvPr/>
        </p:nvGrpSpPr>
        <p:grpSpPr>
          <a:xfrm>
            <a:off x="632013" y="1164314"/>
            <a:ext cx="3717655" cy="5288504"/>
            <a:chOff x="632013" y="1164314"/>
            <a:chExt cx="3717655" cy="5288504"/>
          </a:xfrm>
        </p:grpSpPr>
        <p:sp>
          <p:nvSpPr>
            <p:cNvPr id="70" name="Freeform: Shape 114">
              <a:extLst>
                <a:ext uri="{FF2B5EF4-FFF2-40B4-BE49-F238E27FC236}">
                  <a16:creationId xmlns:a16="http://schemas.microsoft.com/office/drawing/2014/main" id="{EFE071EF-1CA7-4AEA-806D-ED43322C7024}"/>
                </a:ext>
              </a:extLst>
            </p:cNvPr>
            <p:cNvSpPr/>
            <p:nvPr/>
          </p:nvSpPr>
          <p:spPr bwMode="auto">
            <a:xfrm>
              <a:off x="1153820" y="5273259"/>
              <a:ext cx="2407161" cy="560530"/>
            </a:xfrm>
            <a:custGeom>
              <a:avLst/>
              <a:gdLst>
                <a:gd name="connsiteX0" fmla="*/ 0 w 2407161"/>
                <a:gd name="connsiteY0" fmla="*/ 0 h 560530"/>
                <a:gd name="connsiteX1" fmla="*/ 2407161 w 2407161"/>
                <a:gd name="connsiteY1" fmla="*/ 0 h 560530"/>
                <a:gd name="connsiteX2" fmla="*/ 2335014 w 2407161"/>
                <a:gd name="connsiteY2" fmla="*/ 560530 h 560530"/>
                <a:gd name="connsiteX3" fmla="*/ 72146 w 2407161"/>
                <a:gd name="connsiteY3" fmla="*/ 560530 h 56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7161" h="560530">
                  <a:moveTo>
                    <a:pt x="0" y="0"/>
                  </a:moveTo>
                  <a:lnTo>
                    <a:pt x="2407161" y="0"/>
                  </a:lnTo>
                  <a:lnTo>
                    <a:pt x="2335014" y="560530"/>
                  </a:lnTo>
                  <a:lnTo>
                    <a:pt x="72146" y="560530"/>
                  </a:ln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Remain on-premises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ECFE9-B54E-4998-8C06-5CABB45BF70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96473" y="5222053"/>
              <a:ext cx="673914" cy="673913"/>
            </a:xfrm>
            <a:prstGeom prst="ellipse">
              <a:avLst/>
            </a:prstGeom>
            <a:solidFill>
              <a:srgbClr val="0078D4"/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25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95455">
                        <a:srgbClr val="FFFFFF"/>
                      </a:gs>
                      <a:gs pos="66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</a:rPr>
                <a:t>&lt;5%</a:t>
              </a: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FD712DB-6607-4CE7-9559-4A56EF642034}"/>
                </a:ext>
              </a:extLst>
            </p:cNvPr>
            <p:cNvGrpSpPr/>
            <p:nvPr/>
          </p:nvGrpSpPr>
          <p:grpSpPr>
            <a:xfrm>
              <a:off x="895344" y="3246206"/>
              <a:ext cx="2928968" cy="1911899"/>
              <a:chOff x="863964" y="3463742"/>
              <a:chExt cx="2928968" cy="1911899"/>
            </a:xfrm>
          </p:grpSpPr>
          <p:sp>
            <p:nvSpPr>
              <p:cNvPr id="64" name="Freeform: Shape 70">
                <a:extLst>
                  <a:ext uri="{FF2B5EF4-FFF2-40B4-BE49-F238E27FC236}">
                    <a16:creationId xmlns:a16="http://schemas.microsoft.com/office/drawing/2014/main" id="{47D13D13-852B-4CF5-9725-37135C79DB25}"/>
                  </a:ext>
                </a:extLst>
              </p:cNvPr>
              <p:cNvSpPr/>
              <p:nvPr/>
            </p:nvSpPr>
            <p:spPr bwMode="auto">
              <a:xfrm>
                <a:off x="863964" y="3463742"/>
                <a:ext cx="2928968" cy="1911899"/>
              </a:xfrm>
              <a:custGeom>
                <a:avLst/>
                <a:gdLst>
                  <a:gd name="connsiteX0" fmla="*/ 0 w 2928968"/>
                  <a:gd name="connsiteY0" fmla="*/ 0 h 1911899"/>
                  <a:gd name="connsiteX1" fmla="*/ 2928968 w 2928968"/>
                  <a:gd name="connsiteY1" fmla="*/ 0 h 1911899"/>
                  <a:gd name="connsiteX2" fmla="*/ 2842000 w 2928968"/>
                  <a:gd name="connsiteY2" fmla="*/ 675684 h 1911899"/>
                  <a:gd name="connsiteX3" fmla="*/ 2753987 w 2928968"/>
                  <a:gd name="connsiteY3" fmla="*/ 1359491 h 1911899"/>
                  <a:gd name="connsiteX4" fmla="*/ 2753987 w 2928968"/>
                  <a:gd name="connsiteY4" fmla="*/ 1359491 h 1911899"/>
                  <a:gd name="connsiteX5" fmla="*/ 2682886 w 2928968"/>
                  <a:gd name="connsiteY5" fmla="*/ 1911899 h 1911899"/>
                  <a:gd name="connsiteX6" fmla="*/ 246082 w 2928968"/>
                  <a:gd name="connsiteY6" fmla="*/ 1911899 h 1911899"/>
                  <a:gd name="connsiteX7" fmla="*/ 174981 w 2928968"/>
                  <a:gd name="connsiteY7" fmla="*/ 1359491 h 1911899"/>
                  <a:gd name="connsiteX8" fmla="*/ 174981 w 2928968"/>
                  <a:gd name="connsiteY8" fmla="*/ 1359491 h 1911899"/>
                  <a:gd name="connsiteX9" fmla="*/ 86968 w 2928968"/>
                  <a:gd name="connsiteY9" fmla="*/ 675684 h 191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28968" h="1911899">
                    <a:moveTo>
                      <a:pt x="0" y="0"/>
                    </a:moveTo>
                    <a:lnTo>
                      <a:pt x="2928968" y="0"/>
                    </a:lnTo>
                    <a:lnTo>
                      <a:pt x="2842000" y="675684"/>
                    </a:lnTo>
                    <a:lnTo>
                      <a:pt x="2753987" y="1359491"/>
                    </a:lnTo>
                    <a:lnTo>
                      <a:pt x="2753987" y="1359491"/>
                    </a:lnTo>
                    <a:lnTo>
                      <a:pt x="2682886" y="1911899"/>
                    </a:lnTo>
                    <a:lnTo>
                      <a:pt x="246082" y="1911899"/>
                    </a:lnTo>
                    <a:lnTo>
                      <a:pt x="174981" y="1359491"/>
                    </a:lnTo>
                    <a:lnTo>
                      <a:pt x="174981" y="1359491"/>
                    </a:lnTo>
                    <a:lnTo>
                      <a:pt x="86968" y="675684"/>
                    </a:lnTo>
                    <a:close/>
                  </a:path>
                </a:pathLst>
              </a:custGeom>
              <a:solidFill>
                <a:srgbClr val="FFFFFF">
                  <a:lumMod val="95000"/>
                </a:srgbClr>
              </a:solidFill>
              <a:ln w="10795" cap="flat" cmpd="sng" algn="ctr">
                <a:noFill/>
                <a:prstDash val="solid"/>
              </a:ln>
              <a:effectLst>
                <a:outerShdw blurRad="190500" dist="38100" dir="2700000" algn="tl" rotWithShape="0">
                  <a:prstClr val="black">
                    <a:alpha val="15000"/>
                  </a:prstClr>
                </a:outerShdw>
              </a:effectLst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AB7CC633-8AC3-437A-9C39-3FE9D92E6C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754" y="4738340"/>
                <a:ext cx="2605509" cy="0"/>
              </a:xfrm>
              <a:prstGeom prst="straightConnector1">
                <a:avLst/>
              </a:prstGeom>
              <a:noFill/>
              <a:ln w="15875" cap="flat" cmpd="sng" algn="ctr">
                <a:solidFill>
                  <a:srgbClr val="FFFFFF">
                    <a:lumMod val="85000"/>
                  </a:srgbClr>
                </a:solidFill>
                <a:prstDash val="solid"/>
                <a:miter lim="800000"/>
                <a:headEnd type="none"/>
                <a:tailEnd type="none" w="lg" len="med"/>
              </a:ln>
              <a:effectLst/>
            </p:spPr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DCE79F04-4933-4B8C-BEE7-2CC1E9529F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159" y="4101041"/>
                <a:ext cx="2773829" cy="0"/>
              </a:xfrm>
              <a:prstGeom prst="straightConnector1">
                <a:avLst/>
              </a:prstGeom>
              <a:noFill/>
              <a:ln w="15875" cap="flat" cmpd="sng" algn="ctr">
                <a:solidFill>
                  <a:srgbClr val="FFFFFF">
                    <a:lumMod val="85000"/>
                  </a:srgbClr>
                </a:solidFill>
                <a:prstDash val="solid"/>
                <a:miter lim="800000"/>
                <a:headEnd type="none"/>
                <a:tailEnd type="none" w="lg" len="med"/>
              </a:ln>
              <a:effectLst/>
            </p:spPr>
          </p:cxn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F390CCD-FE66-4234-9C32-D63A39F07C1F}"/>
                  </a:ext>
                </a:extLst>
              </p:cNvPr>
              <p:cNvSpPr/>
              <p:nvPr/>
            </p:nvSpPr>
            <p:spPr bwMode="auto">
              <a:xfrm>
                <a:off x="997099" y="3630042"/>
                <a:ext cx="2662699" cy="304699"/>
              </a:xfrm>
              <a:prstGeom prst="rect">
                <a:avLst/>
              </a:prstGeom>
              <a:noFill/>
              <a:ln w="1079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Convert to Azure </a:t>
                </a:r>
                <a:b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</a:b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PaaS solution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67D57F5-AA57-4C12-AA96-A8C3486D0BEE}"/>
                  </a:ext>
                </a:extLst>
              </p:cNvPr>
              <p:cNvSpPr/>
              <p:nvPr/>
            </p:nvSpPr>
            <p:spPr bwMode="auto">
              <a:xfrm>
                <a:off x="1076161" y="4267341"/>
                <a:ext cx="2504575" cy="304699"/>
              </a:xfrm>
              <a:prstGeom prst="rect">
                <a:avLst/>
              </a:prstGeom>
              <a:noFill/>
              <a:ln w="1079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Optimize for and </a:t>
                </a:r>
                <a:b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</a:b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move to Azure IaaS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1D782371-1B3D-4E04-A4A5-D10ACA9233CA}"/>
                  </a:ext>
                </a:extLst>
              </p:cNvPr>
              <p:cNvSpPr/>
              <p:nvPr/>
            </p:nvSpPr>
            <p:spPr bwMode="auto">
              <a:xfrm>
                <a:off x="1155223" y="4904640"/>
                <a:ext cx="2346451" cy="304699"/>
              </a:xfrm>
              <a:prstGeom prst="rect">
                <a:avLst/>
              </a:prstGeom>
              <a:noFill/>
              <a:ln w="10795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No change, lift </a:t>
                </a:r>
                <a:b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</a:b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and shift to IaaS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D051BFD-C234-484F-A1BD-E9201FFFFD2F}"/>
                </a:ext>
              </a:extLst>
            </p:cNvPr>
            <p:cNvGrpSpPr/>
            <p:nvPr/>
          </p:nvGrpSpPr>
          <p:grpSpPr>
            <a:xfrm>
              <a:off x="718980" y="1894835"/>
              <a:ext cx="3500600" cy="1236216"/>
              <a:chOff x="687600" y="2112371"/>
              <a:chExt cx="3500600" cy="1236216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47B87D1-F1F8-4D11-9133-08C16BC321C8}"/>
                  </a:ext>
                </a:extLst>
              </p:cNvPr>
              <p:cNvGrpSpPr/>
              <p:nvPr/>
            </p:nvGrpSpPr>
            <p:grpSpPr>
              <a:xfrm>
                <a:off x="687600" y="2112371"/>
                <a:ext cx="3276840" cy="1236216"/>
                <a:chOff x="687600" y="2112371"/>
                <a:chExt cx="3276840" cy="1236216"/>
              </a:xfrm>
            </p:grpSpPr>
            <p:sp>
              <p:nvSpPr>
                <p:cNvPr id="60" name="Freeform: Shape 65">
                  <a:extLst>
                    <a:ext uri="{FF2B5EF4-FFF2-40B4-BE49-F238E27FC236}">
                      <a16:creationId xmlns:a16="http://schemas.microsoft.com/office/drawing/2014/main" id="{BA97AE0A-CF2E-462D-B21A-507592E3906A}"/>
                    </a:ext>
                  </a:extLst>
                </p:cNvPr>
                <p:cNvSpPr/>
                <p:nvPr/>
              </p:nvSpPr>
              <p:spPr bwMode="auto">
                <a:xfrm>
                  <a:off x="687600" y="2112371"/>
                  <a:ext cx="3276840" cy="1236216"/>
                </a:xfrm>
                <a:custGeom>
                  <a:avLst/>
                  <a:gdLst>
                    <a:gd name="connsiteX0" fmla="*/ 0 w 3276840"/>
                    <a:gd name="connsiteY0" fmla="*/ 0 h 1236216"/>
                    <a:gd name="connsiteX1" fmla="*/ 3276840 w 3276840"/>
                    <a:gd name="connsiteY1" fmla="*/ 0 h 1236216"/>
                    <a:gd name="connsiteX2" fmla="*/ 3200257 w 3276840"/>
                    <a:gd name="connsiteY2" fmla="*/ 595003 h 1236216"/>
                    <a:gd name="connsiteX3" fmla="*/ 3117726 w 3276840"/>
                    <a:gd name="connsiteY3" fmla="*/ 1236216 h 1236216"/>
                    <a:gd name="connsiteX4" fmla="*/ 159115 w 3276840"/>
                    <a:gd name="connsiteY4" fmla="*/ 1236216 h 1236216"/>
                    <a:gd name="connsiteX5" fmla="*/ 76584 w 3276840"/>
                    <a:gd name="connsiteY5" fmla="*/ 595003 h 1236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76840" h="1236216">
                      <a:moveTo>
                        <a:pt x="0" y="0"/>
                      </a:moveTo>
                      <a:lnTo>
                        <a:pt x="3276840" y="0"/>
                      </a:lnTo>
                      <a:lnTo>
                        <a:pt x="3200257" y="595003"/>
                      </a:lnTo>
                      <a:lnTo>
                        <a:pt x="3117726" y="1236216"/>
                      </a:lnTo>
                      <a:lnTo>
                        <a:pt x="159115" y="1236216"/>
                      </a:lnTo>
                      <a:lnTo>
                        <a:pt x="76584" y="595003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</a:srgbClr>
                </a:solidFill>
                <a:ln w="10795" cap="flat" cmpd="sng" algn="ctr">
                  <a:noFill/>
                  <a:prstDash val="solid"/>
                </a:ln>
                <a:effectLst>
                  <a:outerShdw blurRad="1905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endParaRPr>
                </a:p>
              </p:txBody>
            </p: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6D075F10-DE47-4005-BD58-1DF9B6A329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9172" y="2730480"/>
                  <a:ext cx="3122266" cy="0"/>
                </a:xfrm>
                <a:prstGeom prst="straightConnector1">
                  <a:avLst/>
                </a:prstGeom>
                <a:noFill/>
                <a:ln w="15875" cap="flat" cmpd="sng" algn="ctr">
                  <a:solidFill>
                    <a:srgbClr val="FFFFFF">
                      <a:lumMod val="85000"/>
                    </a:srgbClr>
                  </a:solidFill>
                  <a:prstDash val="solid"/>
                  <a:miter lim="800000"/>
                  <a:headEnd type="none"/>
                  <a:tailEnd type="none" w="lg" len="med"/>
                </a:ln>
                <a:effectLst/>
              </p:spPr>
            </p:cxn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4D95BE18-2729-4F2C-AB73-2CB0081228A6}"/>
                    </a:ext>
                  </a:extLst>
                </p:cNvPr>
                <p:cNvSpPr/>
                <p:nvPr/>
              </p:nvSpPr>
              <p:spPr bwMode="auto">
                <a:xfrm>
                  <a:off x="1308691" y="2269076"/>
                  <a:ext cx="2034659" cy="304699"/>
                </a:xfrm>
                <a:prstGeom prst="rect">
                  <a:avLst/>
                </a:prstGeom>
                <a:noFill/>
                <a:ln w="10795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  <a:t>Use or convert to a SaaS </a:t>
                  </a:r>
                  <a:b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</a:br>
                  <a: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  <a:t>(first or third-party) solution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6155C14E-D228-42F8-AA30-3FBA55E97FE6}"/>
                    </a:ext>
                  </a:extLst>
                </p:cNvPr>
                <p:cNvSpPr/>
                <p:nvPr/>
              </p:nvSpPr>
              <p:spPr bwMode="auto">
                <a:xfrm>
                  <a:off x="1356243" y="2887185"/>
                  <a:ext cx="1939555" cy="304699"/>
                </a:xfrm>
                <a:prstGeom prst="rect">
                  <a:avLst/>
                </a:prstGeom>
                <a:noFill/>
                <a:ln w="10795" cap="flat" cmpd="sng" algn="ctr">
                  <a:noFill/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  <a:t>Expose functionality in </a:t>
                  </a:r>
                  <a:b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</a:br>
                  <a:r>
                    <a:rPr kumimoji="0" lang="en-US" sz="11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00000">
                            <a:srgbClr val="1A1A1A"/>
                          </a:gs>
                          <a:gs pos="0">
                            <a:srgbClr val="1A1A1A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</a:rPr>
                    <a:t>existing SaaS/PaaS solution</a:t>
                  </a:r>
                </a:p>
              </p:txBody>
            </p:sp>
          </p:grp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722513B7-74C7-4757-A571-C9EDD52359C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514286" y="2392782"/>
                <a:ext cx="673914" cy="673913"/>
              </a:xfrm>
              <a:prstGeom prst="ellipse">
                <a:avLst/>
              </a:prstGeom>
              <a:solidFill>
                <a:srgbClr val="0078D4"/>
              </a:solidFill>
              <a:ln w="10795" cap="flat" cmpd="sng" algn="ctr">
                <a:noFill/>
                <a:prstDash val="solid"/>
              </a:ln>
              <a:effectLst>
                <a:outerShdw blurRad="190500" dist="38100" dir="2700000" algn="tl" rotWithShape="0">
                  <a:prstClr val="black">
                    <a:alpha val="25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non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95455">
                          <a:srgbClr val="FFFFFF"/>
                        </a:gs>
                        <a:gs pos="66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/>
                  </a:rPr>
                  <a:t>~15%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C11DDDC-C051-4CF9-B03B-C4830720F9E7}"/>
                </a:ext>
              </a:extLst>
            </p:cNvPr>
            <p:cNvGrpSpPr/>
            <p:nvPr/>
          </p:nvGrpSpPr>
          <p:grpSpPr>
            <a:xfrm>
              <a:off x="632013" y="1164314"/>
              <a:ext cx="3717655" cy="673913"/>
              <a:chOff x="600633" y="1381850"/>
              <a:chExt cx="3717655" cy="673913"/>
            </a:xfrm>
          </p:grpSpPr>
          <p:sp>
            <p:nvSpPr>
              <p:cNvPr id="56" name="Freeform: Shape 83">
                <a:extLst>
                  <a:ext uri="{FF2B5EF4-FFF2-40B4-BE49-F238E27FC236}">
                    <a16:creationId xmlns:a16="http://schemas.microsoft.com/office/drawing/2014/main" id="{01167CF3-9D76-4E61-BC40-D634E7234F3C}"/>
                  </a:ext>
                </a:extLst>
              </p:cNvPr>
              <p:cNvSpPr/>
              <p:nvPr/>
            </p:nvSpPr>
            <p:spPr bwMode="auto">
              <a:xfrm>
                <a:off x="600633" y="1436688"/>
                <a:ext cx="3450775" cy="560530"/>
              </a:xfrm>
              <a:custGeom>
                <a:avLst/>
                <a:gdLst>
                  <a:gd name="connsiteX0" fmla="*/ 0 w 3450775"/>
                  <a:gd name="connsiteY0" fmla="*/ 0 h 560530"/>
                  <a:gd name="connsiteX1" fmla="*/ 3450775 w 3450775"/>
                  <a:gd name="connsiteY1" fmla="*/ 0 h 560530"/>
                  <a:gd name="connsiteX2" fmla="*/ 3378628 w 3450775"/>
                  <a:gd name="connsiteY2" fmla="*/ 560530 h 560530"/>
                  <a:gd name="connsiteX3" fmla="*/ 72146 w 3450775"/>
                  <a:gd name="connsiteY3" fmla="*/ 560530 h 56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450775" h="560530">
                    <a:moveTo>
                      <a:pt x="0" y="0"/>
                    </a:moveTo>
                    <a:lnTo>
                      <a:pt x="3450775" y="0"/>
                    </a:lnTo>
                    <a:lnTo>
                      <a:pt x="3378628" y="560530"/>
                    </a:lnTo>
                    <a:lnTo>
                      <a:pt x="72146" y="560530"/>
                    </a:lnTo>
                    <a:close/>
                  </a:path>
                </a:pathLst>
              </a:custGeom>
              <a:solidFill>
                <a:srgbClr val="FFFFFF">
                  <a:lumMod val="95000"/>
                </a:srgbClr>
              </a:solidFill>
              <a:ln w="10795" cap="flat" cmpd="sng" algn="ctr">
                <a:noFill/>
                <a:prstDash val="solid"/>
              </a:ln>
              <a:effectLst>
                <a:outerShdw blurRad="190500" dist="38100" dir="2700000" algn="tl" rotWithShape="0">
                  <a:prstClr val="black">
                    <a:alpha val="15000"/>
                  </a:prstClr>
                </a:outerShdw>
              </a:effectLst>
            </p:spPr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Retire it, right-size, </a:t>
                </a:r>
                <a:b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</a:br>
                <a:r>
                  <a:rPr kumimoji="0" lang="en-US" sz="11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100000">
                          <a:srgbClr val="1A1A1A"/>
                        </a:gs>
                        <a:gs pos="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</a:rPr>
                  <a:t>eliminate environments</a:t>
                </a:r>
                <a:endParaRPr kumimoji="0" lang="en-US" sz="1100" b="1" i="0" u="none" strike="noStrike" kern="0" cap="none" spc="0" normalizeH="0" baseline="0" noProof="0">
                  <a:ln>
                    <a:noFill/>
                  </a:ln>
                  <a:gradFill>
                    <a:gsLst>
                      <a:gs pos="100000">
                        <a:srgbClr val="1A1A1A"/>
                      </a:gs>
                      <a:gs pos="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BF76DA6D-A4A2-4454-8FA9-91FFA1A9B09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3644374" y="1381850"/>
                <a:ext cx="673914" cy="673913"/>
              </a:xfrm>
              <a:prstGeom prst="ellipse">
                <a:avLst/>
              </a:prstGeom>
              <a:solidFill>
                <a:srgbClr val="0078D4"/>
              </a:solidFill>
              <a:ln w="10795" cap="flat" cmpd="sng" algn="ctr">
                <a:noFill/>
                <a:prstDash val="solid"/>
              </a:ln>
              <a:effectLst>
                <a:outerShdw blurRad="190500" dist="38100" dir="2700000" algn="tl" rotWithShape="0">
                  <a:prstClr val="black">
                    <a:alpha val="25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non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gradFill>
                      <a:gsLst>
                        <a:gs pos="95455">
                          <a:srgbClr val="FFFFFF"/>
                        </a:gs>
                        <a:gs pos="66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 Semibold"/>
                  </a:rPr>
                  <a:t>~30%</a:t>
                </a:r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DC747CC-B83B-46F3-B1BD-00CFDD833416}"/>
                </a:ext>
              </a:extLst>
            </p:cNvPr>
            <p:cNvSpPr/>
            <p:nvPr/>
          </p:nvSpPr>
          <p:spPr>
            <a:xfrm>
              <a:off x="1314005" y="5988225"/>
              <a:ext cx="2086791" cy="464593"/>
            </a:xfrm>
            <a:prstGeom prst="rect">
              <a:avLst/>
            </a:prstGeom>
            <a:solidFill>
              <a:srgbClr val="E9E9E9"/>
            </a:solidFill>
          </p:spPr>
          <p:txBody>
            <a:bodyPr wrap="square" anchor="ctr">
              <a:noAutofit/>
            </a:bodyPr>
            <a:lstStyle/>
            <a:p>
              <a:pPr algn="ctr" defTabSz="932597">
                <a:lnSpc>
                  <a:spcPct val="90000"/>
                </a:lnSpc>
                <a:spcBef>
                  <a:spcPts val="600"/>
                </a:spcBef>
                <a:defRPr/>
              </a:pPr>
              <a:r>
                <a:rPr lang="en-US" sz="1600" kern="0">
                  <a:solidFill>
                    <a:srgbClr val="0078D4"/>
                  </a:solidFill>
                  <a:cs typeface="Segoe UI Semilight" panose="020B0402040204020203" pitchFamily="34" charset="0"/>
                </a:rPr>
                <a:t>&gt; 3500 applications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355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72FAA-312B-4C38-8D86-CCAD81AC3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 3 learnings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DC1EDD9-FA8D-41F4-9C87-DF8BA80AE3C2}"/>
              </a:ext>
            </a:extLst>
          </p:cNvPr>
          <p:cNvSpPr txBox="1">
            <a:spLocks/>
          </p:cNvSpPr>
          <p:nvPr/>
        </p:nvSpPr>
        <p:spPr>
          <a:xfrm>
            <a:off x="1721826" y="1520017"/>
            <a:ext cx="9732289" cy="45781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1304">
              <a:spcBef>
                <a:spcPts val="612"/>
              </a:spcBef>
              <a:buFont typeface="Wingdings" panose="05000000000000000000" pitchFamily="2" charset="2"/>
              <a:buNone/>
              <a:defRPr/>
            </a:pPr>
            <a:r>
              <a:rPr lang="en-US" sz="20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It’s a great opportunity to ‘clean house’ - retire applications that are no longer used</a:t>
            </a:r>
            <a:br>
              <a:rPr lang="en-US" sz="20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</a:br>
            <a:r>
              <a:rPr lang="en-US" sz="2000" spc="-31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or consolidate and transition functionality to off-the-shelf solutions where possible.</a:t>
            </a:r>
          </a:p>
          <a:p>
            <a:pPr marL="0" indent="0" defTabSz="951304">
              <a:spcBef>
                <a:spcPts val="612"/>
              </a:spcBef>
              <a:buFont typeface="Wingdings" panose="05000000000000000000" pitchFamily="2" charset="2"/>
              <a:buNone/>
              <a:defRPr/>
            </a:pPr>
            <a:endParaRPr lang="en-US" sz="3200" dirty="0"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  <a:p>
            <a:pPr marL="0" indent="0" defTabSz="951304">
              <a:spcBef>
                <a:spcPts val="612"/>
              </a:spcBef>
              <a:buFont typeface="Wingdings" panose="05000000000000000000" pitchFamily="2" charset="2"/>
              <a:buNone/>
              <a:defRPr/>
            </a:pPr>
            <a:r>
              <a:rPr lang="en-US" sz="20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No cloud hosting model (IaaS, PaaS, SaaS) should be taken off the table too early.</a:t>
            </a:r>
          </a:p>
          <a:p>
            <a:pPr marL="0" indent="0" defTabSz="951304">
              <a:spcBef>
                <a:spcPts val="612"/>
              </a:spcBef>
              <a:buFont typeface="Wingdings" panose="05000000000000000000" pitchFamily="2" charset="2"/>
              <a:buNone/>
              <a:defRPr/>
            </a:pPr>
            <a:endParaRPr lang="en-US" sz="3200" dirty="0"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  <a:p>
            <a:pPr marL="0" indent="0" defTabSz="951304">
              <a:spcBef>
                <a:spcPts val="612"/>
              </a:spcBef>
              <a:buFont typeface="Wingdings" panose="05000000000000000000" pitchFamily="2" charset="2"/>
              <a:buNone/>
              <a:defRPr/>
            </a:pPr>
            <a:r>
              <a:rPr lang="en-US" sz="20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Move custom applications in stages:</a:t>
            </a:r>
            <a:endParaRPr lang="en-US" sz="2000" b="1" spc="-41" dirty="0">
              <a:gradFill>
                <a:gsLst>
                  <a:gs pos="23148">
                    <a:srgbClr val="0078D4"/>
                  </a:gs>
                  <a:gs pos="49000">
                    <a:srgbClr val="0078D4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 Semibold" panose="020B0702040204020203" pitchFamily="34" charset="0"/>
            </a:endParaRPr>
          </a:p>
          <a:p>
            <a:pPr marL="349724" indent="0" defTabSz="951304">
              <a:spcBef>
                <a:spcPts val="918"/>
              </a:spcBef>
              <a:buFont typeface="Wingdings" panose="05000000000000000000" pitchFamily="2" charset="2"/>
              <a:buNone/>
              <a:defRPr/>
            </a:pPr>
            <a:r>
              <a:rPr lang="en-US" sz="16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Move simple workloads directly to PaaS: web sites, static portals, standard three-tier applications.</a:t>
            </a:r>
          </a:p>
          <a:p>
            <a:pPr marL="349724" indent="0" defTabSz="951304">
              <a:spcBef>
                <a:spcPts val="918"/>
              </a:spcBef>
              <a:buNone/>
              <a:defRPr/>
            </a:pPr>
            <a:r>
              <a:rPr lang="en-US" sz="16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Migrate complex solutions to IaaS first to unlock immediate benefits and gradually modernize later.</a:t>
            </a:r>
          </a:p>
          <a:p>
            <a:pPr marL="349724" indent="0" defTabSz="951304">
              <a:spcBef>
                <a:spcPts val="918"/>
              </a:spcBef>
              <a:buFont typeface="Wingdings" panose="05000000000000000000" pitchFamily="2" charset="2"/>
              <a:buNone/>
              <a:defRPr/>
            </a:pPr>
            <a:r>
              <a:rPr lang="en-US" sz="16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</a:rPr>
              <a:t>Keep legacy/undocumented code as-is and surround it with serverless functions to add features.</a:t>
            </a:r>
          </a:p>
          <a:p>
            <a:pPr marL="349724" indent="0" defTabSz="951304">
              <a:spcBef>
                <a:spcPts val="918"/>
              </a:spcBef>
              <a:buFont typeface="Wingdings" panose="05000000000000000000" pitchFamily="2" charset="2"/>
              <a:buNone/>
              <a:defRPr/>
            </a:pPr>
            <a:endParaRPr lang="en-US" sz="800" b="1" spc="-41" dirty="0"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 Semibold" panose="020B0702040204020203" pitchFamily="34" charset="0"/>
            </a:endParaRPr>
          </a:p>
          <a:p>
            <a:pPr marL="0" indent="0" defTabSz="951304">
              <a:spcBef>
                <a:spcPts val="918"/>
              </a:spcBef>
              <a:buFont typeface="Wingdings" panose="05000000000000000000" pitchFamily="2" charset="2"/>
              <a:buNone/>
              <a:defRPr/>
            </a:pPr>
            <a:r>
              <a:rPr lang="en-US" sz="2000" b="1" spc="-41" dirty="0">
                <a:gradFill>
                  <a:gsLst>
                    <a:gs pos="23148">
                      <a:srgbClr val="0078D4"/>
                    </a:gs>
                    <a:gs pos="49000">
                      <a:srgbClr val="0078D4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 Semibold" panose="020B0702040204020203" pitchFamily="34" charset="0"/>
              </a:rPr>
              <a:t>Download the eBook</a:t>
            </a:r>
          </a:p>
          <a:p>
            <a:pPr marL="0" indent="0" defTabSz="951304">
              <a:spcBef>
                <a:spcPts val="0"/>
              </a:spcBef>
              <a:buFont typeface="Wingdings" panose="05000000000000000000" pitchFamily="2" charset="2"/>
              <a:buNone/>
              <a:defRPr/>
            </a:pPr>
            <a:r>
              <a:rPr lang="en-US" sz="2000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"/>
                <a:hlinkClick r:id="rId3"/>
              </a:rPr>
              <a:t>https://azure.microsoft.com/resources/inside-microsoft-cloud-migration-journey/</a:t>
            </a:r>
            <a:endParaRPr lang="en-US" sz="2000" dirty="0">
              <a:gradFill>
                <a:gsLst>
                  <a:gs pos="1250">
                    <a:srgbClr val="1A1A1A"/>
                  </a:gs>
                  <a:gs pos="100000">
                    <a:srgbClr val="1A1A1A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BC728D4-56F6-4E9F-AE30-50DA233D906D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1525820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40" kern="0"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latin typeface="Segoe UI Semibold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2F9C45E-5581-49D8-9A7A-D6DABD3E693D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2552710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40" kern="0"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latin typeface="Segoe UI Semibold"/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EA6DD91-63EF-422D-9872-D555D476E3F1}"/>
              </a:ext>
            </a:extLst>
          </p:cNvPr>
          <p:cNvSpPr>
            <a:spLocks noChangeAspect="1"/>
          </p:cNvSpPr>
          <p:nvPr/>
        </p:nvSpPr>
        <p:spPr bwMode="auto">
          <a:xfrm>
            <a:off x="677634" y="3557829"/>
            <a:ext cx="687330" cy="687329"/>
          </a:xfrm>
          <a:prstGeom prst="ellipse">
            <a:avLst/>
          </a:prstGeom>
          <a:solidFill>
            <a:srgbClr val="0078D4"/>
          </a:solidFill>
          <a:ln w="10795" cap="flat" cmpd="sng" algn="ctr">
            <a:noFill/>
            <a:prstDash val="solid"/>
          </a:ln>
          <a:effectLst>
            <a:outerShdw blurRad="190500" dist="38100" dir="2700000" algn="tl" rotWithShape="0">
              <a:prstClr val="black">
                <a:alpha val="25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non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40" kern="0">
                <a:gradFill>
                  <a:gsLst>
                    <a:gs pos="95455">
                      <a:srgbClr val="FFFFFF"/>
                    </a:gs>
                    <a:gs pos="66000">
                      <a:srgbClr val="FFFFFF"/>
                    </a:gs>
                  </a:gsLst>
                  <a:lin ang="5400000" scaled="0"/>
                </a:gradFill>
                <a:latin typeface="Segoe UI Semibold"/>
              </a:rPr>
              <a:t>3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8DC2C1-3E47-4B51-8810-9AA45133553F}"/>
              </a:ext>
            </a:extLst>
          </p:cNvPr>
          <p:cNvGrpSpPr/>
          <p:nvPr/>
        </p:nvGrpSpPr>
        <p:grpSpPr>
          <a:xfrm>
            <a:off x="1720434" y="4136031"/>
            <a:ext cx="191967" cy="930365"/>
            <a:chOff x="608026" y="3073483"/>
            <a:chExt cx="188220" cy="912205"/>
          </a:xfrm>
        </p:grpSpPr>
        <p:sp>
          <p:nvSpPr>
            <p:cNvPr id="19" name="arrow_15_bidi">
              <a:extLst>
                <a:ext uri="{FF2B5EF4-FFF2-40B4-BE49-F238E27FC236}">
                  <a16:creationId xmlns:a16="http://schemas.microsoft.com/office/drawing/2014/main" id="{93E305F9-0D5D-473A-9B70-C8404EF79FB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608026" y="3073483"/>
              <a:ext cx="188220" cy="18736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00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0" name="arrow_15_bidi">
              <a:extLst>
                <a:ext uri="{FF2B5EF4-FFF2-40B4-BE49-F238E27FC236}">
                  <a16:creationId xmlns:a16="http://schemas.microsoft.com/office/drawing/2014/main" id="{86A64FB1-1078-4E86-8EEE-0D7AB1FC82B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608026" y="3435903"/>
              <a:ext cx="188220" cy="18736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00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1" name="arrow_15_bidi">
              <a:extLst>
                <a:ext uri="{FF2B5EF4-FFF2-40B4-BE49-F238E27FC236}">
                  <a16:creationId xmlns:a16="http://schemas.microsoft.com/office/drawing/2014/main" id="{7D3A3CF5-5232-45FC-A611-5C9D609957D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 rot="10800000" flipH="1">
              <a:off x="608026" y="3798323"/>
              <a:ext cx="188220" cy="187365"/>
            </a:xfrm>
            <a:custGeom>
              <a:avLst/>
              <a:gdLst>
                <a:gd name="T0" fmla="*/ 0 w 304"/>
                <a:gd name="T1" fmla="*/ 151 h 303"/>
                <a:gd name="T2" fmla="*/ 152 w 304"/>
                <a:gd name="T3" fmla="*/ 0 h 303"/>
                <a:gd name="T4" fmla="*/ 304 w 304"/>
                <a:gd name="T5" fmla="*/ 151 h 303"/>
                <a:gd name="T6" fmla="*/ 152 w 304"/>
                <a:gd name="T7" fmla="*/ 303 h 303"/>
                <a:gd name="T8" fmla="*/ 0 w 304"/>
                <a:gd name="T9" fmla="*/ 151 h 303"/>
                <a:gd name="T10" fmla="*/ 151 w 304"/>
                <a:gd name="T11" fmla="*/ 223 h 303"/>
                <a:gd name="T12" fmla="*/ 223 w 304"/>
                <a:gd name="T13" fmla="*/ 151 h 303"/>
                <a:gd name="T14" fmla="*/ 151 w 304"/>
                <a:gd name="T15" fmla="*/ 79 h 303"/>
                <a:gd name="T16" fmla="*/ 223 w 304"/>
                <a:gd name="T17" fmla="*/ 151 h 303"/>
                <a:gd name="T18" fmla="*/ 73 w 304"/>
                <a:gd name="T19" fmla="*/ 15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4" h="303">
                  <a:moveTo>
                    <a:pt x="0" y="151"/>
                  </a:moveTo>
                  <a:cubicBezTo>
                    <a:pt x="0" y="68"/>
                    <a:pt x="68" y="0"/>
                    <a:pt x="152" y="0"/>
                  </a:cubicBezTo>
                  <a:cubicBezTo>
                    <a:pt x="236" y="0"/>
                    <a:pt x="304" y="68"/>
                    <a:pt x="304" y="151"/>
                  </a:cubicBezTo>
                  <a:cubicBezTo>
                    <a:pt x="304" y="235"/>
                    <a:pt x="236" y="303"/>
                    <a:pt x="152" y="303"/>
                  </a:cubicBezTo>
                  <a:cubicBezTo>
                    <a:pt x="68" y="303"/>
                    <a:pt x="0" y="235"/>
                    <a:pt x="0" y="151"/>
                  </a:cubicBezTo>
                  <a:close/>
                  <a:moveTo>
                    <a:pt x="151" y="223"/>
                  </a:moveTo>
                  <a:cubicBezTo>
                    <a:pt x="223" y="151"/>
                    <a:pt x="223" y="151"/>
                    <a:pt x="223" y="151"/>
                  </a:cubicBezTo>
                  <a:cubicBezTo>
                    <a:pt x="151" y="79"/>
                    <a:pt x="151" y="79"/>
                    <a:pt x="151" y="79"/>
                  </a:cubicBezTo>
                  <a:moveTo>
                    <a:pt x="223" y="151"/>
                  </a:moveTo>
                  <a:cubicBezTo>
                    <a:pt x="73" y="151"/>
                    <a:pt x="73" y="151"/>
                    <a:pt x="73" y="15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97">
                <a:defRPr/>
              </a:pPr>
              <a:endParaRPr lang="en-US" sz="900" kern="0">
                <a:solidFill>
                  <a:srgbClr val="FFFFFF"/>
                </a:solidFill>
                <a:latin typeface="Segoe UI Semi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152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EA4BE-4568-405B-B1F5-B335A2FA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369332"/>
          </a:xfrm>
        </p:spPr>
        <p:txBody>
          <a:bodyPr/>
          <a:lstStyle/>
          <a:p>
            <a:r>
              <a:rPr lang="en-US" sz="2400" dirty="0">
                <a:hlinkClick r:id="rId2"/>
              </a:rPr>
              <a:t>https://azure.microsoft.com/resources/inside-microsoft-cloud-migration-journey/</a:t>
            </a:r>
            <a:r>
              <a:rPr lang="en-US" sz="2400" dirty="0"/>
              <a:t> </a:t>
            </a:r>
          </a:p>
        </p:txBody>
      </p:sp>
      <p:pic>
        <p:nvPicPr>
          <p:cNvPr id="1026" name="Picture 2" descr="Scan me!">
            <a:extLst>
              <a:ext uri="{FF2B5EF4-FFF2-40B4-BE49-F238E27FC236}">
                <a16:creationId xmlns:a16="http://schemas.microsoft.com/office/drawing/2014/main" id="{5AD75C4A-8ED8-4FAB-B4BE-70FB17349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371600"/>
            <a:ext cx="50292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090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9B9AD-37E9-485E-A3BD-0A585EB0F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 applications faster and more reliably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E4539C10-586A-4412-9F48-9F3ED1CBCA93}"/>
              </a:ext>
            </a:extLst>
          </p:cNvPr>
          <p:cNvSpPr txBox="1"/>
          <p:nvPr/>
        </p:nvSpPr>
        <p:spPr>
          <a:xfrm>
            <a:off x="9322" y="5269898"/>
            <a:ext cx="324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228">
              <a:defRPr/>
            </a:pPr>
            <a:r>
              <a:rPr lang="en-US" sz="2000" kern="0">
                <a:solidFill>
                  <a:srgbClr val="3C3C3C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Code, Build + Test</a:t>
            </a:r>
          </a:p>
        </p:txBody>
      </p:sp>
      <p:sp>
        <p:nvSpPr>
          <p:cNvPr id="4" name="TextBox 47">
            <a:extLst>
              <a:ext uri="{FF2B5EF4-FFF2-40B4-BE49-F238E27FC236}">
                <a16:creationId xmlns:a16="http://schemas.microsoft.com/office/drawing/2014/main" id="{6EE3558B-9222-43F2-AF37-77FCCE684259}"/>
              </a:ext>
            </a:extLst>
          </p:cNvPr>
          <p:cNvSpPr txBox="1"/>
          <p:nvPr/>
        </p:nvSpPr>
        <p:spPr>
          <a:xfrm>
            <a:off x="9322" y="1840899"/>
            <a:ext cx="324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228">
              <a:defRPr/>
            </a:pPr>
            <a:r>
              <a:rPr lang="en-US" sz="2000" kern="0">
                <a:solidFill>
                  <a:srgbClr val="3C3C3C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Plan + Track</a:t>
            </a:r>
          </a:p>
        </p:txBody>
      </p:sp>
      <p:sp>
        <p:nvSpPr>
          <p:cNvPr id="5" name="TextBox 48">
            <a:extLst>
              <a:ext uri="{FF2B5EF4-FFF2-40B4-BE49-F238E27FC236}">
                <a16:creationId xmlns:a16="http://schemas.microsoft.com/office/drawing/2014/main" id="{9DAFDBA3-8503-4335-9F8E-B22593E164EC}"/>
              </a:ext>
            </a:extLst>
          </p:cNvPr>
          <p:cNvSpPr txBox="1"/>
          <p:nvPr/>
        </p:nvSpPr>
        <p:spPr>
          <a:xfrm>
            <a:off x="8980778" y="5269898"/>
            <a:ext cx="324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28">
              <a:defRPr/>
            </a:pPr>
            <a:r>
              <a:rPr lang="en-US" sz="2000" kern="0">
                <a:solidFill>
                  <a:srgbClr val="3C3C3C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Operate + Monitor</a:t>
            </a:r>
          </a:p>
        </p:txBody>
      </p:sp>
      <p:sp>
        <p:nvSpPr>
          <p:cNvPr id="6" name="TextBox 49">
            <a:extLst>
              <a:ext uri="{FF2B5EF4-FFF2-40B4-BE49-F238E27FC236}">
                <a16:creationId xmlns:a16="http://schemas.microsoft.com/office/drawing/2014/main" id="{9C3A5C11-B37A-4E31-B2C0-C1F9F2CD8D26}"/>
              </a:ext>
            </a:extLst>
          </p:cNvPr>
          <p:cNvSpPr txBox="1"/>
          <p:nvPr/>
        </p:nvSpPr>
        <p:spPr>
          <a:xfrm>
            <a:off x="8980778" y="1840899"/>
            <a:ext cx="324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28">
              <a:defRPr/>
            </a:pPr>
            <a:r>
              <a:rPr lang="en-US" sz="2000" kern="0">
                <a:solidFill>
                  <a:srgbClr val="3C3C3C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Release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CE12031E-4052-4B2C-9828-11A56F82A422}"/>
              </a:ext>
            </a:extLst>
          </p:cNvPr>
          <p:cNvSpPr txBox="1"/>
          <p:nvPr/>
        </p:nvSpPr>
        <p:spPr>
          <a:xfrm>
            <a:off x="9322" y="3544258"/>
            <a:ext cx="31932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228">
              <a:defRPr/>
            </a:pPr>
            <a:r>
              <a:rPr lang="en-US" sz="2800" b="1" kern="800">
                <a:solidFill>
                  <a:srgbClr val="0078D7"/>
                </a:solidFill>
                <a:cs typeface="Segoe UI" panose="020B0502040204020203" pitchFamily="34" charset="0"/>
              </a:rPr>
              <a:t>Dev</a:t>
            </a:r>
            <a:r>
              <a:rPr lang="en-US" sz="2800" kern="800">
                <a:solidFill>
                  <a:srgbClr val="0078D7"/>
                </a:solidFill>
                <a:latin typeface="Segoe UI Light"/>
                <a:cs typeface="Segoe UI Semibold" panose="020B0702040204020203" pitchFamily="34" charset="0"/>
              </a:rPr>
              <a:t>elopment</a:t>
            </a:r>
          </a:p>
        </p:txBody>
      </p:sp>
      <p:sp>
        <p:nvSpPr>
          <p:cNvPr id="8" name="TextBox 44">
            <a:extLst>
              <a:ext uri="{FF2B5EF4-FFF2-40B4-BE49-F238E27FC236}">
                <a16:creationId xmlns:a16="http://schemas.microsoft.com/office/drawing/2014/main" id="{3F58C8FD-2FA0-4F48-91E5-DA21A3C207C9}"/>
              </a:ext>
            </a:extLst>
          </p:cNvPr>
          <p:cNvSpPr txBox="1"/>
          <p:nvPr/>
        </p:nvSpPr>
        <p:spPr>
          <a:xfrm>
            <a:off x="9002445" y="3544258"/>
            <a:ext cx="319197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228">
              <a:defRPr/>
            </a:pPr>
            <a:r>
              <a:rPr lang="de-DE" sz="2800" b="1" kern="800">
                <a:solidFill>
                  <a:srgbClr val="0078D7"/>
                </a:solidFill>
                <a:cs typeface="Segoe UI" panose="020B0502040204020203" pitchFamily="34" charset="0"/>
              </a:rPr>
              <a:t>Op</a:t>
            </a:r>
            <a:r>
              <a:rPr lang="de-DE" sz="2800" kern="800">
                <a:solidFill>
                  <a:srgbClr val="0078D7"/>
                </a:solidFill>
                <a:latin typeface="Segoe UI Light"/>
                <a:cs typeface="Segoe UI Semibold" panose="020B0702040204020203" pitchFamily="34" charset="0"/>
              </a:rPr>
              <a:t>eration</a:t>
            </a:r>
            <a:r>
              <a:rPr lang="de-DE" sz="2800" b="1" kern="800">
                <a:solidFill>
                  <a:srgbClr val="0078D7"/>
                </a:solidFill>
                <a:cs typeface="Segoe UI" panose="020B0502040204020203" pitchFamily="34" charset="0"/>
              </a:rPr>
              <a:t>s</a:t>
            </a:r>
            <a:endParaRPr lang="en-US" sz="2800" b="1" kern="800">
              <a:solidFill>
                <a:srgbClr val="0078D7"/>
              </a:solidFill>
              <a:cs typeface="Segoe UI" panose="020B0502040204020203" pitchFamily="34" charset="0"/>
            </a:endParaRP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DF0425C9-F66D-444B-8837-0A4232B11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758" y="2338227"/>
            <a:ext cx="6230652" cy="327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2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6A4E585-98EC-4758-8D66-892E07869AB1}"/>
              </a:ext>
            </a:extLst>
          </p:cNvPr>
          <p:cNvGrpSpPr/>
          <p:nvPr/>
        </p:nvGrpSpPr>
        <p:grpSpPr>
          <a:xfrm>
            <a:off x="769688" y="4946275"/>
            <a:ext cx="10355507" cy="1089824"/>
            <a:chOff x="769688" y="4946275"/>
            <a:chExt cx="10355507" cy="1089824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E7FDE3D1-1639-4CA2-9E89-71883ABCCC9F}"/>
                </a:ext>
              </a:extLst>
            </p:cNvPr>
            <p:cNvSpPr/>
            <p:nvPr/>
          </p:nvSpPr>
          <p:spPr>
            <a:xfrm>
              <a:off x="777816" y="4947963"/>
              <a:ext cx="10347379" cy="1088136"/>
            </a:xfrm>
            <a:prstGeom prst="roundRect">
              <a:avLst>
                <a:gd name="adj" fmla="val 50000"/>
              </a:avLst>
            </a:prstGeom>
            <a:solidFill>
              <a:srgbClr val="FFFFFF">
                <a:lumMod val="95000"/>
              </a:srgbClr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100000">
                      <a:srgbClr val="1A1A1A"/>
                    </a:gs>
                    <a:gs pos="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D5CD12A-F2C8-4E12-AE70-FDF2CF3CF47E}"/>
                </a:ext>
              </a:extLst>
            </p:cNvPr>
            <p:cNvSpPr/>
            <p:nvPr/>
          </p:nvSpPr>
          <p:spPr>
            <a:xfrm>
              <a:off x="2311276" y="5256626"/>
              <a:ext cx="2165487" cy="461665"/>
            </a:xfrm>
            <a:prstGeom prst="rect">
              <a:avLst/>
            </a:prstGeom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2400" b="1" kern="800">
                  <a:solidFill>
                    <a:schemeClr val="accent6">
                      <a:lumMod val="50000"/>
                    </a:schemeClr>
                  </a:solidFill>
                  <a:cs typeface="Segoe UI Semilight" panose="020B0402040204020203" pitchFamily="34" charset="0"/>
                </a:rPr>
                <a:t>Tools</a:t>
              </a:r>
            </a:p>
          </p:txBody>
        </p:sp>
        <p:pic>
          <p:nvPicPr>
            <p:cNvPr id="19" name="Picture 43">
              <a:extLst>
                <a:ext uri="{FF2B5EF4-FFF2-40B4-BE49-F238E27FC236}">
                  <a16:creationId xmlns:a16="http://schemas.microsoft.com/office/drawing/2014/main" id="{8B41070B-FCAC-43D6-BA21-F41FF638E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688" y="4946275"/>
              <a:ext cx="1082369" cy="1082369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39976BF-F963-47D1-9C70-9C69A14D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Our journey to DevOps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5B5FE7-1FCB-4527-9DC1-158CBE272453}"/>
              </a:ext>
            </a:extLst>
          </p:cNvPr>
          <p:cNvGrpSpPr/>
          <p:nvPr/>
        </p:nvGrpSpPr>
        <p:grpSpPr>
          <a:xfrm>
            <a:off x="769688" y="1563274"/>
            <a:ext cx="10355507" cy="1088136"/>
            <a:chOff x="769688" y="1563274"/>
            <a:chExt cx="10355507" cy="1088136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ADE86C51-1B87-4EBC-8FE7-345F4BA24067}"/>
                </a:ext>
              </a:extLst>
            </p:cNvPr>
            <p:cNvSpPr/>
            <p:nvPr/>
          </p:nvSpPr>
          <p:spPr>
            <a:xfrm>
              <a:off x="769688" y="1563274"/>
              <a:ext cx="10355507" cy="1088136"/>
            </a:xfrm>
            <a:prstGeom prst="roundRect">
              <a:avLst>
                <a:gd name="adj" fmla="val 50000"/>
              </a:avLst>
            </a:prstGeom>
            <a:solidFill>
              <a:srgbClr val="FFFFFF">
                <a:lumMod val="95000"/>
              </a:srgbClr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100000">
                      <a:srgbClr val="1A1A1A"/>
                    </a:gs>
                    <a:gs pos="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E96095-702A-48AC-A412-15D90D737C83}"/>
                </a:ext>
              </a:extLst>
            </p:cNvPr>
            <p:cNvSpPr/>
            <p:nvPr/>
          </p:nvSpPr>
          <p:spPr>
            <a:xfrm>
              <a:off x="2369331" y="1873625"/>
              <a:ext cx="2165487" cy="461665"/>
            </a:xfrm>
            <a:prstGeom prst="rect">
              <a:avLst/>
            </a:prstGeom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sz="2400" b="1" kern="800">
                  <a:solidFill>
                    <a:schemeClr val="accent6">
                      <a:lumMod val="50000"/>
                    </a:schemeClr>
                  </a:solidFill>
                  <a:cs typeface="Segoe UI Semilight" panose="020B0402040204020203" pitchFamily="34" charset="0"/>
                </a:rPr>
                <a:t>People</a:t>
              </a:r>
            </a:p>
          </p:txBody>
        </p:sp>
        <p:pic>
          <p:nvPicPr>
            <p:cNvPr id="10" name="Picture 54">
              <a:extLst>
                <a:ext uri="{FF2B5EF4-FFF2-40B4-BE49-F238E27FC236}">
                  <a16:creationId xmlns:a16="http://schemas.microsoft.com/office/drawing/2014/main" id="{E16E4FDE-C755-48C2-8060-93596E1F6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688" y="1563274"/>
              <a:ext cx="1082369" cy="1082369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CB3AE77-C9A1-4EDB-8A8F-5350429C494D}"/>
              </a:ext>
            </a:extLst>
          </p:cNvPr>
          <p:cNvGrpSpPr/>
          <p:nvPr/>
        </p:nvGrpSpPr>
        <p:grpSpPr>
          <a:xfrm>
            <a:off x="769688" y="3236820"/>
            <a:ext cx="10355507" cy="1088136"/>
            <a:chOff x="769688" y="3236820"/>
            <a:chExt cx="10355507" cy="1088136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6DE72D8-D398-42FC-8008-163A6BFE87C5}"/>
                </a:ext>
              </a:extLst>
            </p:cNvPr>
            <p:cNvSpPr/>
            <p:nvPr/>
          </p:nvSpPr>
          <p:spPr>
            <a:xfrm>
              <a:off x="777816" y="3236820"/>
              <a:ext cx="10347379" cy="1088136"/>
            </a:xfrm>
            <a:prstGeom prst="roundRect">
              <a:avLst>
                <a:gd name="adj" fmla="val 50000"/>
              </a:avLst>
            </a:prstGeom>
            <a:solidFill>
              <a:srgbClr val="FFFFFF">
                <a:lumMod val="95000"/>
              </a:srgbClr>
            </a:solidFill>
            <a:ln w="10795" cap="flat" cmpd="sng" algn="ctr">
              <a:noFill/>
              <a:prstDash val="solid"/>
            </a:ln>
            <a:effectLst>
              <a:outerShdw blurRad="1905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100" b="0" i="0" u="none" strike="noStrike" kern="0" cap="none" spc="0" normalizeH="0" baseline="0" noProof="0">
                <a:ln>
                  <a:noFill/>
                </a:ln>
                <a:gradFill>
                  <a:gsLst>
                    <a:gs pos="100000">
                      <a:srgbClr val="1A1A1A"/>
                    </a:gs>
                    <a:gs pos="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845BA2-B612-4652-B95F-1AAEFCBAD091}"/>
                </a:ext>
              </a:extLst>
            </p:cNvPr>
            <p:cNvSpPr/>
            <p:nvPr/>
          </p:nvSpPr>
          <p:spPr>
            <a:xfrm>
              <a:off x="2311275" y="3573774"/>
              <a:ext cx="2165487" cy="461665"/>
            </a:xfrm>
            <a:prstGeom prst="rect">
              <a:avLst/>
            </a:prstGeom>
            <a:ln>
              <a:noFill/>
            </a:ln>
          </p:spPr>
          <p:txBody>
            <a:bodyPr wrap="square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400" b="1" kern="800">
                  <a:solidFill>
                    <a:schemeClr val="accent6">
                      <a:lumMod val="50000"/>
                    </a:schemeClr>
                  </a:solidFill>
                  <a:cs typeface="Segoe UI Semilight" panose="020B0402040204020203" pitchFamily="34" charset="0"/>
                </a:rPr>
                <a:t>Process</a:t>
              </a:r>
            </a:p>
          </p:txBody>
        </p:sp>
        <p:pic>
          <p:nvPicPr>
            <p:cNvPr id="15" name="Picture 49">
              <a:extLst>
                <a:ext uri="{FF2B5EF4-FFF2-40B4-BE49-F238E27FC236}">
                  <a16:creationId xmlns:a16="http://schemas.microsoft.com/office/drawing/2014/main" id="{E4E3B6C4-F186-42FC-B1D1-A36AF8089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69688" y="3236820"/>
              <a:ext cx="1082369" cy="1082369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A487B23-ABE5-45ED-B472-1136326C1456}"/>
              </a:ext>
            </a:extLst>
          </p:cNvPr>
          <p:cNvSpPr/>
          <p:nvPr/>
        </p:nvSpPr>
        <p:spPr>
          <a:xfrm>
            <a:off x="4588279" y="1583503"/>
            <a:ext cx="1558516" cy="1027397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PM, Dev, Test roles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Personal offices</a:t>
            </a:r>
          </a:p>
          <a:p>
            <a:pPr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Deep hierarchy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 spc="-30">
                <a:solidFill>
                  <a:srgbClr val="3C3C3C"/>
                </a:solidFill>
              </a:rPr>
              <a:t>20+ team sizes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155364-B9AD-45AD-92C6-E7B6615028D8}"/>
              </a:ext>
            </a:extLst>
          </p:cNvPr>
          <p:cNvSpPr/>
          <p:nvPr/>
        </p:nvSpPr>
        <p:spPr>
          <a:xfrm>
            <a:off x="4588278" y="3236821"/>
            <a:ext cx="2594701" cy="1092030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10000"/>
              </a:lnSpc>
              <a:defRPr/>
            </a:pPr>
            <a:r>
              <a:rPr lang="en-US" sz="1200" kern="800" spc="-20">
                <a:solidFill>
                  <a:srgbClr val="3C3C3C">
                    <a:lumMod val="50000"/>
                  </a:srgbClr>
                </a:solidFill>
              </a:rPr>
              <a:t>4-6 month milestones</a:t>
            </a:r>
            <a:endParaRPr lang="en-US" sz="1200" kern="800" spc="-10">
              <a:solidFill>
                <a:srgbClr val="3C3C3C">
                  <a:lumMod val="50000"/>
                </a:srgbClr>
              </a:solidFill>
            </a:endParaRPr>
          </a:p>
          <a:p>
            <a:pPr lvl="0">
              <a:lnSpc>
                <a:spcPct val="110000"/>
              </a:lnSpc>
              <a:defRPr/>
            </a:pPr>
            <a:r>
              <a:rPr lang="en-US" sz="1200" kern="800" spc="-10">
                <a:solidFill>
                  <a:srgbClr val="3C3C3C">
                    <a:lumMod val="50000"/>
                  </a:srgbClr>
                </a:solidFill>
              </a:rPr>
              <a:t>Features shipped once a year</a:t>
            </a:r>
          </a:p>
          <a:p>
            <a:pPr lvl="0">
              <a:lnSpc>
                <a:spcPct val="11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Success is install numbers</a:t>
            </a:r>
            <a:br>
              <a:rPr lang="en-US" sz="1200" kern="800">
                <a:solidFill>
                  <a:srgbClr val="3C3C3C">
                    <a:lumMod val="50000"/>
                  </a:srgbClr>
                </a:solidFill>
              </a:rPr>
            </a:br>
            <a:r>
              <a:rPr lang="en-US" sz="1200" kern="800" spc="30">
                <a:solidFill>
                  <a:srgbClr val="3C3C3C">
                    <a:lumMod val="50000"/>
                  </a:srgbClr>
                </a:solidFill>
              </a:rPr>
              <a:t>Long planning cycles</a:t>
            </a:r>
          </a:p>
          <a:p>
            <a:pPr lvl="0">
              <a:lnSpc>
                <a:spcPct val="11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Secret roadmap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4C007E-5A6A-4D02-B4BB-CBBA5ED3D376}"/>
              </a:ext>
            </a:extLst>
          </p:cNvPr>
          <p:cNvSpPr/>
          <p:nvPr/>
        </p:nvSpPr>
        <p:spPr>
          <a:xfrm>
            <a:off x="4588280" y="4973761"/>
            <a:ext cx="2811940" cy="1027397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100 page spec documents</a:t>
            </a:r>
            <a:endParaRPr lang="en-US" sz="1200" i="1" kern="800">
              <a:solidFill>
                <a:srgbClr val="0070C0"/>
              </a:solidFill>
            </a:endParaRP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Proprietary SC, TFSVC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Feature branches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Proprietary toolchain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4482C6D8-5F79-4B26-B98B-952541D0109D}"/>
              </a:ext>
            </a:extLst>
          </p:cNvPr>
          <p:cNvSpPr/>
          <p:nvPr/>
        </p:nvSpPr>
        <p:spPr bwMode="auto">
          <a:xfrm rot="5400000">
            <a:off x="6949911" y="1883114"/>
            <a:ext cx="766852" cy="442687"/>
          </a:xfrm>
          <a:prstGeom prst="triangle">
            <a:avLst/>
          </a:prstGeom>
          <a:solidFill>
            <a:srgbClr val="FFFFFF">
              <a:lumMod val="85000"/>
            </a:srgbClr>
          </a:solidFill>
          <a:ln w="1079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0" tIns="182880" rIns="0" bIns="4663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gradFill>
                <a:gsLst>
                  <a:gs pos="100000">
                    <a:srgbClr val="0078D4"/>
                  </a:gs>
                  <a:gs pos="0">
                    <a:srgbClr val="0078D4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346885-F003-418B-B0DD-FA9E1DBDFBEE}"/>
              </a:ext>
            </a:extLst>
          </p:cNvPr>
          <p:cNvSpPr/>
          <p:nvPr/>
        </p:nvSpPr>
        <p:spPr>
          <a:xfrm>
            <a:off x="8151519" y="1583503"/>
            <a:ext cx="2197167" cy="1027397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PM &amp; engineering roles only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Team rooms</a:t>
            </a:r>
          </a:p>
          <a:p>
            <a:pPr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/>
                </a:solidFill>
              </a:rPr>
              <a:t>Flattened hierarchy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 spc="-30">
                <a:solidFill>
                  <a:srgbClr val="3C3C3C"/>
                </a:solidFill>
              </a:rPr>
              <a:t>8-12 team sizes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A0F170-482A-4DB7-B694-4E50318776D4}"/>
              </a:ext>
            </a:extLst>
          </p:cNvPr>
          <p:cNvSpPr/>
          <p:nvPr/>
        </p:nvSpPr>
        <p:spPr>
          <a:xfrm>
            <a:off x="8151519" y="3236821"/>
            <a:ext cx="2594701" cy="1092030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3-week Sprints</a:t>
            </a:r>
          </a:p>
          <a:p>
            <a:pPr lvl="0">
              <a:lnSpc>
                <a:spcPct val="11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Features shipped every Sprint</a:t>
            </a:r>
          </a:p>
          <a:p>
            <a:pPr lvl="0">
              <a:lnSpc>
                <a:spcPct val="110000"/>
              </a:lnSpc>
              <a:defRPr/>
            </a:pPr>
            <a:r>
              <a:rPr lang="en-US" sz="1200" kern="800" spc="-30">
                <a:solidFill>
                  <a:srgbClr val="3C3C3C">
                    <a:lumMod val="50000"/>
                  </a:srgbClr>
                </a:solidFill>
              </a:rPr>
              <a:t>User satisfaction determines success</a:t>
            </a:r>
            <a:br>
              <a:rPr lang="en-US" sz="1200" kern="800">
                <a:solidFill>
                  <a:srgbClr val="3C3C3C">
                    <a:lumMod val="50000"/>
                  </a:srgbClr>
                </a:solidFill>
              </a:rPr>
            </a:b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Continuous planning &amp; learning</a:t>
            </a:r>
          </a:p>
          <a:p>
            <a:pPr lvl="0">
              <a:lnSpc>
                <a:spcPct val="11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Publicly shared roadmap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2E56B95-CFF7-42B2-847B-9E296B803684}"/>
              </a:ext>
            </a:extLst>
          </p:cNvPr>
          <p:cNvSpPr/>
          <p:nvPr/>
        </p:nvSpPr>
        <p:spPr>
          <a:xfrm>
            <a:off x="8151521" y="4973761"/>
            <a:ext cx="2811940" cy="1027397"/>
          </a:xfrm>
          <a:prstGeom prst="rect">
            <a:avLst/>
          </a:prstGeom>
          <a:ln>
            <a:noFill/>
          </a:ln>
        </p:spPr>
        <p:txBody>
          <a:bodyPr wrap="square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Mockups in PPT</a:t>
            </a:r>
            <a:endParaRPr lang="en-US" sz="1200" i="1" kern="800">
              <a:solidFill>
                <a:srgbClr val="0070C0"/>
              </a:solidFill>
            </a:endParaRP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Git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kern="800">
                <a:solidFill>
                  <a:srgbClr val="3C3C3C">
                    <a:lumMod val="50000"/>
                  </a:srgbClr>
                </a:solidFill>
              </a:rPr>
              <a:t>Everyone in master</a:t>
            </a:r>
          </a:p>
          <a:p>
            <a:pPr lvl="0">
              <a:lnSpc>
                <a:spcPct val="130000"/>
              </a:lnSpc>
              <a:defRPr/>
            </a:pPr>
            <a:r>
              <a:rPr lang="en-US" sz="1200" b="1" kern="800">
                <a:solidFill>
                  <a:srgbClr val="3C3C3C">
                    <a:lumMod val="50000"/>
                  </a:srgbClr>
                </a:solidFill>
              </a:rPr>
              <a:t>Azure DevOps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1DB04BAE-0EDA-4AE8-82B8-1CCEED987DBA}"/>
              </a:ext>
            </a:extLst>
          </p:cNvPr>
          <p:cNvSpPr/>
          <p:nvPr/>
        </p:nvSpPr>
        <p:spPr bwMode="auto">
          <a:xfrm rot="5400000">
            <a:off x="6949911" y="3578167"/>
            <a:ext cx="766852" cy="442687"/>
          </a:xfrm>
          <a:prstGeom prst="triangle">
            <a:avLst/>
          </a:prstGeom>
          <a:solidFill>
            <a:srgbClr val="FFFFFF">
              <a:lumMod val="85000"/>
            </a:srgbClr>
          </a:solidFill>
          <a:ln w="1079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0" tIns="182880" rIns="0" bIns="4663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gradFill>
                <a:gsLst>
                  <a:gs pos="100000">
                    <a:srgbClr val="0078D4"/>
                  </a:gs>
                  <a:gs pos="0">
                    <a:srgbClr val="0078D4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31C190A4-168D-45B4-8EC1-BD9F2FBEE117}"/>
              </a:ext>
            </a:extLst>
          </p:cNvPr>
          <p:cNvSpPr/>
          <p:nvPr/>
        </p:nvSpPr>
        <p:spPr bwMode="auto">
          <a:xfrm rot="5400000">
            <a:off x="6949911" y="5287288"/>
            <a:ext cx="766852" cy="442687"/>
          </a:xfrm>
          <a:prstGeom prst="triangle">
            <a:avLst/>
          </a:prstGeom>
          <a:solidFill>
            <a:srgbClr val="FFFFFF">
              <a:lumMod val="85000"/>
            </a:srgbClr>
          </a:solidFill>
          <a:ln w="1079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0" tIns="182880" rIns="0" bIns="4663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gradFill>
                <a:gsLst>
                  <a:gs pos="100000">
                    <a:srgbClr val="0078D4"/>
                  </a:gs>
                  <a:gs pos="0">
                    <a:srgbClr val="0078D4"/>
                  </a:gs>
                </a:gsLst>
                <a:lin ang="5400000" scaled="0"/>
              </a:gra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19EC74-C6EA-43F4-8A74-1C3AD860B448}"/>
              </a:ext>
            </a:extLst>
          </p:cNvPr>
          <p:cNvSpPr txBox="1"/>
          <p:nvPr/>
        </p:nvSpPr>
        <p:spPr>
          <a:xfrm>
            <a:off x="918044" y="6325850"/>
            <a:ext cx="593380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Learn more: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6"/>
              </a:rPr>
              <a:t>http://stories.visualstudio.com/devops/</a:t>
            </a:r>
            <a:endParaRPr lang="en-US" sz="20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1038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7" grpId="0"/>
      <p:bldP spid="26" grpId="0" animBg="1"/>
      <p:bldP spid="33" grpId="0"/>
      <p:bldP spid="34" grpId="0"/>
      <p:bldP spid="35" grpId="0"/>
      <p:bldP spid="38" grpId="0" animBg="1"/>
      <p:bldP spid="40" grpId="0" animBg="1"/>
    </p:bldLst>
  </p:timing>
</p:sld>
</file>

<file path=ppt/theme/theme1.xml><?xml version="1.0" encoding="utf-8"?>
<a:theme xmlns:a="http://schemas.openxmlformats.org/drawingml/2006/main" name="5-50203_Microsoft_Ignite_Template">
  <a:themeElements>
    <a:clrScheme name="Microsoft Ignit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D83B01"/>
      </a:accent3>
      <a:accent4>
        <a:srgbClr val="F37521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2.xml><?xml version="1.0" encoding="utf-8"?>
<a:theme xmlns:a="http://schemas.openxmlformats.org/drawingml/2006/main" name="K_Azure_Tour_2015_TEMPLATE">
  <a:themeElements>
    <a:clrScheme name="MSVID Purple">
      <a:dk1>
        <a:srgbClr val="505050"/>
      </a:dk1>
      <a:lt1>
        <a:srgbClr val="FFFFFF"/>
      </a:lt1>
      <a:dk2>
        <a:srgbClr val="5C2D91"/>
      </a:dk2>
      <a:lt2>
        <a:srgbClr val="E7DCF4"/>
      </a:lt2>
      <a:accent1>
        <a:srgbClr val="32145A"/>
      </a:accent1>
      <a:accent2>
        <a:srgbClr val="B4009E"/>
      </a:accent2>
      <a:accent3>
        <a:srgbClr val="107C10"/>
      </a:accent3>
      <a:accent4>
        <a:srgbClr val="0078D7"/>
      </a:accent4>
      <a:accent5>
        <a:srgbClr val="008272"/>
      </a:accent5>
      <a:accent6>
        <a:srgbClr val="D83B01"/>
      </a:accent6>
      <a:hlink>
        <a:srgbClr val="E7DCF4"/>
      </a:hlink>
      <a:folHlink>
        <a:srgbClr val="E7DCF4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007ED0D-B353-488A-9998-9FC8CD43A99B}" vid="{87861D87-8822-486B-BDB9-0E4CC7020E6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2CF4495E09FF42A1B0B97E61139E92" ma:contentTypeVersion="5" ma:contentTypeDescription="Create a new document." ma:contentTypeScope="" ma:versionID="a483dcd4209520f8e4af6422ce3016a8">
  <xsd:schema xmlns:xsd="http://www.w3.org/2001/XMLSchema" xmlns:xs="http://www.w3.org/2001/XMLSchema" xmlns:p="http://schemas.microsoft.com/office/2006/metadata/properties" xmlns:ns2="fac12304-a514-4bf9-8a9b-59948ddf2c1c" targetNamespace="http://schemas.microsoft.com/office/2006/metadata/properties" ma:root="true" ma:fieldsID="8c8dc780238676ca624d781f0f547b32" ns2:_="">
    <xsd:import namespace="fac12304-a514-4bf9-8a9b-59948ddf2c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c12304-a514-4bf9-8a9b-59948ddf2c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fac12304-a514-4bf9-8a9b-59948ddf2c1c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19B9025-592B-4F9E-A9D8-A323E314EF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ac12304-a514-4bf9-8a9b-59948ddf2c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Microsoft_Ignite_2018_16x9_Breakout_Template</Template>
  <TotalTime>11</TotalTime>
  <Words>1034</Words>
  <Application>Microsoft Office PowerPoint</Application>
  <PresentationFormat>Widescreen</PresentationFormat>
  <Paragraphs>236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Selawik Semibold</vt:lpstr>
      <vt:lpstr>Wingdings</vt:lpstr>
      <vt:lpstr>5-50203_Microsoft_Ignite_Template</vt:lpstr>
      <vt:lpstr>K_Azure_Tour_2015_TEMPLATE</vt:lpstr>
      <vt:lpstr>PowerPoint Presentation</vt:lpstr>
      <vt:lpstr>Developer Services  in Microsoft Azure</vt:lpstr>
      <vt:lpstr>It’s a great time to be a developer!</vt:lpstr>
      <vt:lpstr>Cloud app continuum</vt:lpstr>
      <vt:lpstr>The Microsoft IT journey to Azure</vt:lpstr>
      <vt:lpstr>Top 3 learnings</vt:lpstr>
      <vt:lpstr>https://azure.microsoft.com/resources/inside-microsoft-cloud-migration-journey/ </vt:lpstr>
      <vt:lpstr>Deliver applications faster and more reliably</vt:lpstr>
      <vt:lpstr>Our journey to DevOps</vt:lpstr>
      <vt:lpstr>http://stories.visualstudio.com/devops/ </vt:lpstr>
      <vt:lpstr>PowerPoint Presentation</vt:lpstr>
      <vt:lpstr>PowerPoint Presentation</vt:lpstr>
      <vt:lpstr>Cross-referencing workloads to value areas</vt:lpstr>
      <vt:lpstr>Top 3 learnings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Microsoft Ignite</dc:subject>
  <dc:creator>Brieanne Vanderpool</dc:creator>
  <cp:keywords>Microsoft Ignite</cp:keywords>
  <dc:description/>
  <cp:lastModifiedBy>Dan Gartner</cp:lastModifiedBy>
  <cp:revision>1</cp:revision>
  <cp:lastPrinted>2018-09-18T16:37:13Z</cp:lastPrinted>
  <dcterms:created xsi:type="dcterms:W3CDTF">2018-08-10T17:04:28Z</dcterms:created>
  <dcterms:modified xsi:type="dcterms:W3CDTF">2018-12-04T18:31:15Z</dcterms:modified>
  <cp:category>Microsoft Ignite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0x010100202CF4495E09FF42A1B0B97E61139E92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36;#Orange County Convention Center|bd993e89-aa48-4695-84e0-3b53e88b1a79</vt:lpwstr>
  </property>
  <property fmtid="{D5CDD505-2E9C-101B-9397-08002B2CF9AE}" pid="7" name="Track">
    <vt:lpwstr/>
  </property>
  <property fmtid="{D5CDD505-2E9C-101B-9397-08002B2CF9AE}" pid="8" name="Event Location">
    <vt:lpwstr>88;#Orlando|8cc4ed56-1866-4501-a22c-89aafde6f59b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TaxKeyword">
    <vt:lpwstr>87;#Microsoft Ignite|9323c522-fe4b-4922-816b-10a1920d7afb</vt:lpwstr>
  </property>
  <property fmtid="{D5CDD505-2E9C-101B-9397-08002B2CF9AE}" pid="21" name="Event Name">
    <vt:lpwstr>35;#Microsoft Ignite|9323c522-fe4b-4922-816b-10a1920d7afb</vt:lpwstr>
  </property>
  <property fmtid="{D5CDD505-2E9C-101B-9397-08002B2CF9AE}" pid="22" name="Audience1">
    <vt:lpwstr/>
  </property>
</Properties>
</file>

<file path=docProps/thumbnail.jpeg>
</file>